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3" r:id="rId2"/>
    <p:sldMasterId id="2147483807" r:id="rId3"/>
  </p:sldMasterIdLst>
  <p:notesMasterIdLst>
    <p:notesMasterId r:id="rId108"/>
  </p:notesMasterIdLst>
  <p:sldIdLst>
    <p:sldId id="293" r:id="rId4"/>
    <p:sldId id="294" r:id="rId5"/>
    <p:sldId id="269" r:id="rId6"/>
    <p:sldId id="264" r:id="rId7"/>
    <p:sldId id="270" r:id="rId8"/>
    <p:sldId id="275" r:id="rId9"/>
    <p:sldId id="276" r:id="rId10"/>
    <p:sldId id="292" r:id="rId11"/>
    <p:sldId id="320" r:id="rId12"/>
    <p:sldId id="321" r:id="rId13"/>
    <p:sldId id="358" r:id="rId14"/>
    <p:sldId id="527" r:id="rId15"/>
    <p:sldId id="528" r:id="rId16"/>
    <p:sldId id="258" r:id="rId17"/>
    <p:sldId id="259" r:id="rId18"/>
    <p:sldId id="260" r:id="rId19"/>
    <p:sldId id="291" r:id="rId20"/>
    <p:sldId id="262" r:id="rId21"/>
    <p:sldId id="538" r:id="rId22"/>
    <p:sldId id="539" r:id="rId23"/>
    <p:sldId id="542" r:id="rId24"/>
    <p:sldId id="540" r:id="rId25"/>
    <p:sldId id="543" r:id="rId26"/>
    <p:sldId id="541" r:id="rId27"/>
    <p:sldId id="266" r:id="rId28"/>
    <p:sldId id="267" r:id="rId29"/>
    <p:sldId id="268" r:id="rId30"/>
    <p:sldId id="288" r:id="rId31"/>
    <p:sldId id="327" r:id="rId32"/>
    <p:sldId id="328" r:id="rId33"/>
    <p:sldId id="329" r:id="rId34"/>
    <p:sldId id="330" r:id="rId35"/>
    <p:sldId id="337" r:id="rId36"/>
    <p:sldId id="336" r:id="rId37"/>
    <p:sldId id="340" r:id="rId38"/>
    <p:sldId id="331" r:id="rId39"/>
    <p:sldId id="277" r:id="rId40"/>
    <p:sldId id="279" r:id="rId41"/>
    <p:sldId id="509" r:id="rId42"/>
    <p:sldId id="546" r:id="rId43"/>
    <p:sldId id="257" r:id="rId44"/>
    <p:sldId id="548" r:id="rId45"/>
    <p:sldId id="549" r:id="rId46"/>
    <p:sldId id="550" r:id="rId47"/>
    <p:sldId id="552" r:id="rId48"/>
    <p:sldId id="504" r:id="rId49"/>
    <p:sldId id="341" r:id="rId50"/>
    <p:sldId id="502" r:id="rId51"/>
    <p:sldId id="503" r:id="rId52"/>
    <p:sldId id="498" r:id="rId53"/>
    <p:sldId id="434" r:id="rId54"/>
    <p:sldId id="501" r:id="rId55"/>
    <p:sldId id="499" r:id="rId56"/>
    <p:sldId id="487" r:id="rId57"/>
    <p:sldId id="500" r:id="rId58"/>
    <p:sldId id="557" r:id="rId59"/>
    <p:sldId id="261" r:id="rId60"/>
    <p:sldId id="554" r:id="rId61"/>
    <p:sldId id="555" r:id="rId62"/>
    <p:sldId id="556" r:id="rId63"/>
    <p:sldId id="553" r:id="rId64"/>
    <p:sldId id="510" r:id="rId65"/>
    <p:sldId id="506" r:id="rId66"/>
    <p:sldId id="507" r:id="rId67"/>
    <p:sldId id="297" r:id="rId68"/>
    <p:sldId id="298" r:id="rId69"/>
    <p:sldId id="430" r:id="rId70"/>
    <p:sldId id="431" r:id="rId71"/>
    <p:sldId id="432" r:id="rId72"/>
    <p:sldId id="445" r:id="rId73"/>
    <p:sldId id="439" r:id="rId74"/>
    <p:sldId id="440" r:id="rId75"/>
    <p:sldId id="441" r:id="rId76"/>
    <p:sldId id="489" r:id="rId77"/>
    <p:sldId id="442" r:id="rId78"/>
    <p:sldId id="443" r:id="rId79"/>
    <p:sldId id="312" r:id="rId80"/>
    <p:sldId id="530" r:id="rId81"/>
    <p:sldId id="415" r:id="rId82"/>
    <p:sldId id="423" r:id="rId83"/>
    <p:sldId id="416" r:id="rId84"/>
    <p:sldId id="424" r:id="rId85"/>
    <p:sldId id="425" r:id="rId86"/>
    <p:sldId id="426" r:id="rId87"/>
    <p:sldId id="494" r:id="rId88"/>
    <p:sldId id="525" r:id="rId89"/>
    <p:sldId id="417" r:id="rId90"/>
    <p:sldId id="495" r:id="rId91"/>
    <p:sldId id="472" r:id="rId92"/>
    <p:sldId id="529" r:id="rId93"/>
    <p:sldId id="469" r:id="rId94"/>
    <p:sldId id="470" r:id="rId95"/>
    <p:sldId id="532" r:id="rId96"/>
    <p:sldId id="533" r:id="rId97"/>
    <p:sldId id="534" r:id="rId98"/>
    <p:sldId id="558" r:id="rId99"/>
    <p:sldId id="559" r:id="rId100"/>
    <p:sldId id="560" r:id="rId101"/>
    <p:sldId id="561" r:id="rId102"/>
    <p:sldId id="535" r:id="rId103"/>
    <p:sldId id="536" r:id="rId104"/>
    <p:sldId id="537" r:id="rId105"/>
    <p:sldId id="303" r:id="rId106"/>
    <p:sldId id="316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0000"/>
    <a:srgbClr val="00FF00"/>
    <a:srgbClr val="66FFFF"/>
    <a:srgbClr val="0F6FC6"/>
    <a:srgbClr val="10CF9B"/>
    <a:srgbClr val="C4EFFF"/>
    <a:srgbClr val="04617B"/>
    <a:srgbClr val="FF2600"/>
    <a:srgbClr val="4F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1264" autoAdjust="0"/>
  </p:normalViewPr>
  <p:slideViewPr>
    <p:cSldViewPr>
      <p:cViewPr varScale="1">
        <p:scale>
          <a:sx n="100" d="100"/>
          <a:sy n="100" d="100"/>
        </p:scale>
        <p:origin x="19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5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presProps" Target="pres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63FF3-C58F-4707-A9AF-B1500DF23C14}" type="datetimeFigureOut">
              <a:rPr lang="en-US" smtClean="0"/>
              <a:pPr/>
              <a:t>7/27/20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3F56D-1A96-4866-B8F3-200C1F7D64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th-TH"/>
              <a:t>15/1/2008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3FD698-AA16-44CB-9075-B88C22F9B41C}" type="slidenum">
              <a:rPr lang="en-US"/>
              <a:pPr/>
              <a:t>1</a:t>
            </a:fld>
            <a:endParaRPr lang="th-TH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37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TH" dirty="0"/>
              <a:t> </a:t>
            </a:r>
            <a:r>
              <a:rPr lang="th-TH" dirty="0"/>
              <a:t>และ </a:t>
            </a:r>
            <a:r>
              <a:rPr lang="en-US" dirty="0"/>
              <a:t>B </a:t>
            </a:r>
            <a:r>
              <a:rPr lang="th-TH" dirty="0"/>
              <a:t>เป็นค่า </a:t>
            </a:r>
            <a:r>
              <a:rPr lang="en-US" dirty="0"/>
              <a:t>random </a:t>
            </a:r>
            <a:r>
              <a:rPr lang="th-TH" dirty="0"/>
              <a:t>และขึ้นอยู่กับตำแหน่ง</a:t>
            </a:r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42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TH" dirty="0"/>
              <a:t> </a:t>
            </a:r>
            <a:r>
              <a:rPr lang="th-TH" dirty="0"/>
              <a:t>และ </a:t>
            </a:r>
            <a:r>
              <a:rPr lang="en-US" dirty="0"/>
              <a:t>B </a:t>
            </a:r>
            <a:r>
              <a:rPr lang="th-TH" dirty="0"/>
              <a:t>เป็นค่า </a:t>
            </a:r>
            <a:r>
              <a:rPr lang="en-US" dirty="0"/>
              <a:t>random </a:t>
            </a:r>
            <a:r>
              <a:rPr lang="th-TH" dirty="0"/>
              <a:t>และขึ้นอยู่กับตำแหน่ง</a:t>
            </a:r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22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TH" dirty="0"/>
              <a:t> </a:t>
            </a:r>
            <a:r>
              <a:rPr lang="th-TH" dirty="0"/>
              <a:t>และ </a:t>
            </a:r>
            <a:r>
              <a:rPr lang="en-US" dirty="0"/>
              <a:t>B </a:t>
            </a:r>
            <a:r>
              <a:rPr lang="th-TH" dirty="0"/>
              <a:t>เป็นค่า </a:t>
            </a:r>
            <a:r>
              <a:rPr lang="en-US" dirty="0"/>
              <a:t>random </a:t>
            </a:r>
            <a:r>
              <a:rPr lang="th-TH" dirty="0"/>
              <a:t>และขึ้นอยู่กับตำแหน่ง</a:t>
            </a:r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43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th-TH"/>
              <a:t>15/1/2008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2739A0-54BA-4D89-B29B-04B5C6A9EBB0}" type="slidenum">
              <a:rPr lang="en-US"/>
              <a:pPr/>
              <a:t>39</a:t>
            </a:fld>
            <a:endParaRPr lang="th-TH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8975"/>
            <a:ext cx="4567237" cy="3425825"/>
          </a:xfrm>
          <a:ln w="12700" cap="flat"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8"/>
          </a:xfrm>
          <a:ln/>
        </p:spPr>
        <p:txBody>
          <a:bodyPr lIns="93447" tIns="46724" rIns="93447" bIns="46724"/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96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th-TH"/>
              <a:t>15/1/2008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2739A0-54BA-4D89-B29B-04B5C6A9EBB0}" type="slidenum">
              <a:rPr lang="en-US"/>
              <a:pPr/>
              <a:t>63</a:t>
            </a:fld>
            <a:endParaRPr lang="th-TH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8975"/>
            <a:ext cx="4567237" cy="3425825"/>
          </a:xfrm>
          <a:ln w="12700" cap="flat"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8"/>
          </a:xfrm>
          <a:ln/>
        </p:spPr>
        <p:txBody>
          <a:bodyPr lIns="93447" tIns="46724" rIns="93447" bIns="46724"/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5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th-TH"/>
              <a:t>15/1/2008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4A1DA-7544-497A-B065-28253442CF71}" type="slidenum">
              <a:rPr lang="en-US"/>
              <a:pPr/>
              <a:t>71</a:t>
            </a:fld>
            <a:endParaRPr lang="th-TH"/>
          </a:p>
        </p:txBody>
      </p:sp>
      <p:sp>
        <p:nvSpPr>
          <p:cNvPr id="154626" name="Rectangle 3"/>
          <p:cNvSpPr txBox="1">
            <a:spLocks noGrp="1" noChangeArrowheads="1"/>
          </p:cNvSpPr>
          <p:nvPr/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/>
          <a:lstStyle/>
          <a:p>
            <a:pPr algn="r" defTabSz="990600"/>
            <a:r>
              <a:rPr lang="th-TH" sz="1300"/>
              <a:t>15/1/2008</a:t>
            </a:r>
          </a:p>
        </p:txBody>
      </p:sp>
      <p:sp>
        <p:nvSpPr>
          <p:cNvPr id="154627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C695A51E-C146-4B0D-89C0-BFB4410D83A9}" type="slidenum">
              <a:rPr lang="en-US" sz="1300"/>
              <a:pPr algn="r" defTabSz="990600"/>
              <a:t>71</a:t>
            </a:fld>
            <a:endParaRPr lang="th-TH" sz="1300"/>
          </a:p>
        </p:txBody>
      </p:sp>
      <p:sp>
        <p:nvSpPr>
          <p:cNvPr id="154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47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th-TH"/>
              <a:t>15/1/2008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CF2C6A-97DC-4FB2-98A5-FEB1DB673679}" type="slidenum">
              <a:rPr lang="en-US" smtClean="0"/>
              <a:pPr>
                <a:defRPr/>
              </a:pPr>
              <a:t>91</a:t>
            </a:fld>
            <a:endParaRPr lang="th-T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SEP of energy that</a:t>
            </a:r>
            <a:r>
              <a:rPr lang="en-US" baseline="0" dirty="0"/>
              <a:t> gyro-radius less than the island size will follow field lines closely.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 Particle of higher energy can be accumulated at potential maxima to form collimation beam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 this process caused by curvature drift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 such particles are driven away from potential minima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 the collimation may have observable effects on relativistic solar particles.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th-TH"/>
              <a:t>15/1/2008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CF2C6A-97DC-4FB2-98A5-FEB1DB673679}" type="slidenum">
              <a:rPr lang="en-US" smtClean="0"/>
              <a:pPr>
                <a:defRPr/>
              </a:pPr>
              <a:t>92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1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3F56D-1A96-4866-B8F3-200C1F7D64A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29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th-TH"/>
              <a:t>15/1/2008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2739A0-54BA-4D89-B29B-04B5C6A9EBB0}" type="slidenum">
              <a:rPr lang="en-US"/>
              <a:pPr/>
              <a:t>12</a:t>
            </a:fld>
            <a:endParaRPr lang="th-TH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8975"/>
            <a:ext cx="4567237" cy="3425825"/>
          </a:xfrm>
          <a:ln w="12700" cap="flat"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8"/>
          </a:xfrm>
          <a:ln/>
        </p:spPr>
        <p:txBody>
          <a:bodyPr lIns="93447" tIns="46724" rIns="93447" bIns="46724"/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5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B693-3B34-43A4-B1EA-E38C1FA25B80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1414497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8231023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138D-DFF2-40C9-A862-851BC567F757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1435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7F6C-513C-41A2-8799-019D48DA5F11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9139929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769-2625-4630-9F35-817CED8399CD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4780600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8237495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6410865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D78E-C870-4B40-B502-237E4B4F7C99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5139498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C274-EA1C-4F3F-AB4E-7E86F9A41E31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5319876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C7B4-BC52-42B2-AE4E-3AC9BDB93FD2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70930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BD50E-2794-4957-9088-CC75250DE144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1398849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Jan 08</a:t>
            </a:r>
            <a:endParaRPr lang="th-TH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BB847-A0F7-4590-AB23-250431D7674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1634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14E5-3F8F-4E90-AE8B-58DBF301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B5BCD-8415-4D32-8833-A212A7B2345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DA4F2-71E5-4BC7-AB89-0D4C63C52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BE4E9-817C-4B93-A01E-7D8BC275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15 Jan 08</a:t>
            </a:r>
            <a:endParaRPr lang="th-TH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13F0E-CA91-49BA-A5A2-AA8379DDF1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4FBF70-A063-4AE7-9296-26FFD71034CB}" type="slidenum">
              <a:rPr lang="en-US" altLang="en-US"/>
              <a:pPr/>
              <a:t>‹#›</a:t>
            </a:fld>
            <a:endParaRPr lang="th-TH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E0A69A-577D-4FA5-A2ED-CA004D6816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81974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5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79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90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39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2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12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03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07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66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34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4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28600"/>
            <a:ext cx="77724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699626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 Jan 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15 Jan 08</a:t>
            </a: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9D495-68EB-444C-BF34-5ACD1A787B0D}" type="slidenum">
              <a:rPr lang="en-US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2819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806" r:id="rId13"/>
  </p:sldLayoutIdLst>
  <p:transition>
    <p:fade thruBlk="1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15 Jan 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B818B-0525-44A1-A4D0-D925AE1F9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3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6.w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9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133600"/>
            <a:ext cx="8280400" cy="2046285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latin typeface="Bahnschrift SemiBold" panose="020B0502040204020203" pitchFamily="34" charset="0"/>
                <a:cs typeface="Segoe UI" pitchFamily="34" charset="0"/>
              </a:rPr>
              <a:t>PARTICLES SIMULATION AND APPLICATIONS TO RESEARCH</a:t>
            </a:r>
            <a:endParaRPr lang="th-TH" b="1" cap="all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4724400"/>
            <a:ext cx="7010400" cy="1143000"/>
          </a:xfrm>
        </p:spPr>
        <p:txBody>
          <a:bodyPr>
            <a:noAutofit/>
          </a:bodyPr>
          <a:lstStyle/>
          <a:p>
            <a:pPr algn="l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By	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Dr.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Wirin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Sonsrettee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 and 		</a:t>
            </a:r>
          </a:p>
          <a:p>
            <a:pPr algn="l"/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	Dr. Achara Seripienlert</a:t>
            </a:r>
            <a:endParaRPr lang="en-US" sz="2800" b="1" spc="50" baseline="300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Segoe UI" panose="020B0502040204020203" pitchFamily="34" charset="0"/>
              <a:ea typeface="MS PGothic" pitchFamily="34" charset="-128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04902"/>
            <a:ext cx="9144000" cy="5053098"/>
          </a:xfrm>
        </p:spPr>
      </p:pic>
      <p:sp>
        <p:nvSpPr>
          <p:cNvPr id="7" name="Rectangle 6"/>
          <p:cNvSpPr/>
          <p:nvPr/>
        </p:nvSpPr>
        <p:spPr>
          <a:xfrm>
            <a:off x="0" y="175260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228600" y="990600"/>
            <a:ext cx="4648200" cy="5694680"/>
          </a:xfrm>
          <a:prstGeom prst="wedgeRoundRectCallout">
            <a:avLst>
              <a:gd name="adj1" fmla="val 73832"/>
              <a:gd name="adj2" fmla="val 31286"/>
              <a:gd name="adj3" fmla="val 16667"/>
            </a:avLst>
          </a:prstGeom>
          <a:solidFill>
            <a:srgbClr val="FFFFFF">
              <a:alpha val="47000"/>
            </a:srgbClr>
          </a:solidFill>
          <a:ln w="9525" algn="in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4352925"/>
            <a:ext cx="4038600" cy="220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4267200" cy="685800"/>
          </a:xfrm>
        </p:spPr>
        <p:txBody>
          <a:bodyPr>
            <a:noAutofit/>
          </a:bodyPr>
          <a:lstStyle/>
          <a:p>
            <a:pPr lvl="0" algn="l" fontAlgn="base">
              <a:spcAft>
                <a:spcPts val="20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dropout phenomena of SEP transport can be explained by the idea of conditional statistics of magnetic field lines.</a:t>
            </a:r>
            <a:b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" y="914400"/>
            <a:ext cx="4191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US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Ruffolo</a:t>
            </a: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et al. 2003</a:t>
            </a:r>
            <a:endParaRPr kumimoji="0" lang="en-US" sz="26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4" name="Picture 10" descr="paengh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590800"/>
            <a:ext cx="4038600" cy="3794138"/>
          </a:xfrm>
          <a:prstGeom prst="rect">
            <a:avLst/>
          </a:prstGeom>
          <a:noFill/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85800" y="6096000"/>
            <a:ext cx="381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Image credit: </a:t>
            </a:r>
            <a:r>
              <a:rPr lang="en-US" sz="1600" dirty="0" err="1"/>
              <a:t>Ruffolo</a:t>
            </a:r>
            <a:r>
              <a:rPr lang="en-US" sz="1600" dirty="0"/>
              <a:t> et al. 2003</a:t>
            </a:r>
            <a:endParaRPr lang="th-TH" sz="1600" dirty="0"/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F73C1147-B77E-4969-8E0F-A60CB97B9DBD}"/>
              </a:ext>
            </a:extLst>
          </p:cNvPr>
          <p:cNvGrpSpPr/>
          <p:nvPr/>
        </p:nvGrpSpPr>
        <p:grpSpPr>
          <a:xfrm>
            <a:off x="6477000" y="5562600"/>
            <a:ext cx="1371600" cy="1295400"/>
            <a:chOff x="4400550" y="2295525"/>
            <a:chExt cx="4743450" cy="4572000"/>
          </a:xfrm>
        </p:grpSpPr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FC470114-5A20-490F-B1E8-F34B22158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550" y="2295525"/>
              <a:ext cx="4743450" cy="4572000"/>
            </a:xfrm>
            <a:prstGeom prst="rect">
              <a:avLst/>
            </a:prstGeom>
            <a:solidFill>
              <a:srgbClr val="FFFFFF"/>
            </a:solidFill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3CC1EF0E-362E-4B65-A1A4-C5576F5EE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57700" y="2362200"/>
              <a:ext cx="2343150" cy="22177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794F3A60-91E5-44E2-97CA-3B559EEFD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00850" y="2352675"/>
              <a:ext cx="2286000" cy="2201863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E4BCA04B-0998-4AA5-AFB8-C26562D52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57700" y="4581525"/>
              <a:ext cx="2286000" cy="22256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37B0B7EF-4959-4545-B7C6-69E841615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62750" y="4562475"/>
              <a:ext cx="2312988" cy="221615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84B09A5-1C09-4CD5-82BE-C555DF5681BB}"/>
              </a:ext>
            </a:extLst>
          </p:cNvPr>
          <p:cNvSpPr txBox="1"/>
          <p:nvPr/>
        </p:nvSpPr>
        <p:spPr>
          <a:xfrm>
            <a:off x="7848600" y="5943600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1.0 AU</a:t>
            </a:r>
          </a:p>
        </p:txBody>
      </p:sp>
    </p:spTree>
    <p:extLst>
      <p:ext uri="{BB962C8B-B14F-4D97-AF65-F5344CB8AC3E}">
        <p14:creationId xmlns:p14="http://schemas.microsoft.com/office/powerpoint/2010/main" val="32291437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3239-E5AF-4DE2-AEBB-26DEF63C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Asymptotic Field Line Diffusion Coefficients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C957B7-96AC-405F-9665-0A392072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100</a:t>
            </a:fld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EE2C9-B62F-4467-94BC-95FC2084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01" y="1676400"/>
            <a:ext cx="7695477" cy="42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16759"/>
      </p:ext>
    </p:extLst>
  </p:cSld>
  <p:clrMapOvr>
    <a:masterClrMapping/>
  </p:clrMapOvr>
  <p:transition>
    <p:fade thruBlk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1997-18C3-4B28-95B8-A52BCD02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" y="457200"/>
            <a:ext cx="8915400" cy="1630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field line diffusion coefficients as a function of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(a)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(b)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A67B7-91C8-4237-B673-1ECFFF63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101</a:t>
            </a:fld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39CB0-B952-4D5C-87C8-B70EEAF4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19400"/>
            <a:ext cx="4114800" cy="303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CF384-F013-4A7D-8D9B-663522B97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819400"/>
            <a:ext cx="4101612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65627"/>
      </p:ext>
    </p:extLst>
  </p:cSld>
  <p:clrMapOvr>
    <a:masterClrMapping/>
  </p:clrMapOvr>
  <p:transition>
    <p:fade thruBlk="1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AC321-BF91-40F3-8930-F38251BD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102</a:t>
            </a:fld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54B2E-6414-47A6-B584-9A47D27CA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616" y="0"/>
            <a:ext cx="3903224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4C5ACB1-6F9E-47C7-829E-3FDB4EF31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1500"/>
            <a:ext cx="4419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field line diffusion coefficient as a function of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t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simulation and three versions of the analytic theory for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1,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=1, and different choices for the spectral index of the fluctuation power spectrum.</a:t>
            </a:r>
            <a:br>
              <a:rPr lang="en-US" sz="3000" b="1" dirty="0">
                <a:latin typeface="Calibri" pitchFamily="34" charset="0"/>
              </a:rPr>
            </a:br>
            <a:endParaRPr lang="en-US" sz="3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63801"/>
      </p:ext>
    </p:extLst>
  </p:cSld>
  <p:clrMapOvr>
    <a:masterClrMapping/>
  </p:clrMapOvr>
  <p:transition>
    <p:fade thruBlk="1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ACKNOWLEDGEMENTS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23336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We would like to thank 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Research Center in Physics and Astronomy, Faculty of Science, Chiang Mai University.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National Astronomical Research Institute of Thailand.</a:t>
            </a:r>
            <a:endParaRPr lang="th-T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7D916-DC97-4529-9CBB-744D79C2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5334001"/>
          </a:xfrm>
        </p:spPr>
        <p:txBody>
          <a:bodyPr>
            <a:normAutofit/>
          </a:bodyPr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</a:rPr>
              <a:t>THANK YOU 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</a:rPr>
              <a:t>FOR 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</a:rPr>
              <a:t>YOUR ATTENTION!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4" y="-2"/>
            <a:ext cx="8001000" cy="684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4726993"/>
            <a:ext cx="129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ใช้คอมฯวิเคราะห์ข้อมูล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owallia New" pitchFamily="34" charset="-34"/>
              <a:ea typeface="+mn-ea"/>
              <a:cs typeface="Browallia New" pitchFamily="34" charset="-34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05400" y="5486400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 </a:t>
            </a:r>
            <a:r>
              <a:rPr kumimoji="0" lang="th-TH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ทฤษฎีและคอมฯ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86600" y="4324953"/>
            <a:ext cx="137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JasmineUPC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   </a:t>
            </a:r>
            <a:r>
              <a:rPr kumimoji="0" lang="th-TH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owallia New" pitchFamily="34" charset="-34"/>
                <a:ea typeface="+mn-ea"/>
                <a:cs typeface="Browallia New" pitchFamily="34" charset="-34"/>
              </a:rPr>
              <a:t>ทดลองและใช้คอมฯ วิเคราะห์ข้อมูล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F175-EE14-4FF9-AE6C-30C08931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54646"/>
            <a:ext cx="8763000" cy="1348708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kern="1200" cap="none" dirty="0">
                <a:ln/>
                <a:solidFill>
                  <a:srgbClr val="FFC000"/>
                </a:solidFill>
              </a:rPr>
              <a:t>INTERPLANETARY MAGNETIC FIELD (</a:t>
            </a:r>
            <a:r>
              <a:rPr lang="en-US" sz="4400" cap="none" dirty="0">
                <a:ln/>
                <a:solidFill>
                  <a:srgbClr val="FFC000"/>
                </a:solidFill>
              </a:rPr>
              <a:t>IMF</a:t>
            </a:r>
            <a:r>
              <a:rPr lang="en-US" sz="4400" kern="1200" cap="none" dirty="0">
                <a:ln/>
                <a:solidFill>
                  <a:srgbClr val="FFC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775190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04902"/>
            <a:ext cx="9144000" cy="5053098"/>
          </a:xfrm>
        </p:spPr>
      </p:pic>
      <p:sp>
        <p:nvSpPr>
          <p:cNvPr id="7" name="Rectangle 6"/>
          <p:cNvSpPr/>
          <p:nvPr/>
        </p:nvSpPr>
        <p:spPr>
          <a:xfrm>
            <a:off x="0" y="175260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515129-CAAE-4F22-93DF-784F00A3B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165250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kern="1200" cap="none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INTERPLANETARY MAGNETIC FIELD (</a:t>
            </a:r>
            <a:r>
              <a:rPr lang="en-US" sz="3600" b="1" cap="none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IMF</a:t>
            </a:r>
            <a:r>
              <a:rPr lang="en-US" sz="3600" b="1" kern="1200" cap="none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6408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77DC9379-C8E1-4AB1-AA8E-EA708320228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Turbulence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89469BA0-32E2-4B01-B024-EF2344F794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97818"/>
            <a:ext cx="8534400" cy="4525963"/>
          </a:xfrm>
        </p:spPr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Flow: the continuous fluid movement from one place to another.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types of flows: Laminar    VS    Turbulence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</a:t>
            </a:r>
          </a:p>
          <a:p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4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</a:t>
            </a:r>
            <a:endParaRPr lang="th-TH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8549" name="Line 5">
            <a:extLst>
              <a:ext uri="{FF2B5EF4-FFF2-40B4-BE49-F238E27FC236}">
                <a16:creationId xmlns:a16="http://schemas.microsoft.com/office/drawing/2014/main" id="{1539EE61-CAFB-45FE-A4F1-7601491153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38608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ngsana New" panose="02020603050405020304" pitchFamily="18" charset="-34"/>
            </a:endParaRPr>
          </a:p>
        </p:txBody>
      </p:sp>
      <p:sp>
        <p:nvSpPr>
          <p:cNvPr id="108550" name="Line 6">
            <a:extLst>
              <a:ext uri="{FF2B5EF4-FFF2-40B4-BE49-F238E27FC236}">
                <a16:creationId xmlns:a16="http://schemas.microsoft.com/office/drawing/2014/main" id="{10D70C7E-A310-4EB6-B069-51A0F530B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925" y="38608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ngsana New" panose="02020603050405020304" pitchFamily="18" charset="-34"/>
            </a:endParaRPr>
          </a:p>
        </p:txBody>
      </p:sp>
      <p:sp>
        <p:nvSpPr>
          <p:cNvPr id="108551" name="Text Box 7">
            <a:extLst>
              <a:ext uri="{FF2B5EF4-FFF2-40B4-BE49-F238E27FC236}">
                <a16:creationId xmlns:a16="http://schemas.microsoft.com/office/drawing/2014/main" id="{4C26AE92-99A1-4524-9ABE-F6E9D2503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437063"/>
            <a:ext cx="61242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ngsana New" panose="02020603050405020304" pitchFamily="18" charset="-34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cs typeface="Angsana New" panose="02020603050405020304" pitchFamily="18" charset="-34"/>
              </a:rPr>
              <a:t>simple flows      complicated flow</a:t>
            </a:r>
            <a:endParaRPr kumimoji="0" lang="th-TH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cs typeface="Angsana New" panose="02020603050405020304" pitchFamily="18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A31216-6C6A-42F4-BDDC-5E07772F4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14</a:t>
            </a:fld>
            <a:endParaRPr lang="th-TH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>
            <a:extLst>
              <a:ext uri="{FF2B5EF4-FFF2-40B4-BE49-F238E27FC236}">
                <a16:creationId xmlns:a16="http://schemas.microsoft.com/office/drawing/2014/main" id="{87A13C26-1549-4A3D-A138-FE101C277F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33512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5" name="Picture 7">
            <a:extLst>
              <a:ext uri="{FF2B5EF4-FFF2-40B4-BE49-F238E27FC236}">
                <a16:creationId xmlns:a16="http://schemas.microsoft.com/office/drawing/2014/main" id="{CB87D7F2-4D3C-48FA-8A1C-2271B99856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0450" y="792163"/>
            <a:ext cx="5435600" cy="4076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8" name="Text Box 10">
            <a:extLst>
              <a:ext uri="{FF2B5EF4-FFF2-40B4-BE49-F238E27FC236}">
                <a16:creationId xmlns:a16="http://schemas.microsoft.com/office/drawing/2014/main" id="{9AF38BA8-5293-4FAA-A8BE-C38AB0E5F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57788"/>
            <a:ext cx="853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ngsana New" panose="02020603050405020304" pitchFamily="18" charset="-34"/>
              </a:rPr>
              <a:t>Image credit: http://www.cora.nwra.com/~werne/eos/images/turbulent.jpg</a:t>
            </a:r>
            <a:endParaRPr kumimoji="0" lang="th-TH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ngsana New" panose="02020603050405020304" pitchFamily="18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485C32-F6A2-42B5-8BB2-12F7ACEF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7F6C-513C-41A2-8799-019D48DA5F11}" type="slidenum">
              <a:rPr lang="en-US" smtClean="0"/>
              <a:pPr/>
              <a:t>15</a:t>
            </a:fld>
            <a:endParaRPr lang="th-TH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47B82A96-B283-4DC7-BE27-E734E02E6E4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 of Turbulence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8D47487-6B52-4321-A9C4-FA4E14AF77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Turbulence is a type of flow that can occur in any fluid involving swirling motions over a wide range of length scales.</a:t>
            </a:r>
          </a:p>
          <a:p>
            <a:r>
              <a:rPr lang="en-US" altLang="en-US"/>
              <a:t>Examples:</a:t>
            </a:r>
          </a:p>
          <a:p>
            <a:pPr lvl="1"/>
            <a:r>
              <a:rPr lang="en-US" altLang="en-US"/>
              <a:t>Water dropping into a basin</a:t>
            </a:r>
          </a:p>
          <a:p>
            <a:pPr lvl="1"/>
            <a:r>
              <a:rPr lang="en-US" altLang="en-US"/>
              <a:t>Bullet moving through air</a:t>
            </a:r>
          </a:p>
          <a:p>
            <a:r>
              <a:rPr lang="en-US" altLang="en-US"/>
              <a:t>In plasma</a:t>
            </a:r>
          </a:p>
          <a:p>
            <a:pPr lvl="1"/>
            <a:r>
              <a:rPr lang="en-US" altLang="en-US"/>
              <a:t>Almost any space plasma, e.g. the solar wind.</a:t>
            </a:r>
          </a:p>
          <a:p>
            <a:pPr lvl="1"/>
            <a:endParaRPr lang="th-TH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104BA-DA6C-4757-AFFE-7AFFCB10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16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8A7C146B-4EA1-42B2-A32F-9754BD8B29A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at MU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357BB8C9-7581-4C42-B1D6-CD3EBF3F84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>
              <a:buFont typeface="Wingdings" panose="05000000000000000000" pitchFamily="2" charset="2"/>
              <a:buNone/>
            </a:pPr>
            <a:endParaRPr lang="th-TH" altLang="en-US" dirty="0"/>
          </a:p>
          <a:p>
            <a:pPr lvl="2">
              <a:buFont typeface="Wingdings" panose="05000000000000000000" pitchFamily="2" charset="2"/>
              <a:buNone/>
            </a:pPr>
            <a:endParaRPr lang="th-TH" altLang="en-US" dirty="0"/>
          </a:p>
          <a:p>
            <a:pPr lvl="2">
              <a:buFont typeface="Wingdings" panose="05000000000000000000" pitchFamily="2" charset="2"/>
              <a:buNone/>
            </a:pPr>
            <a:endParaRPr lang="th-TH" altLang="en-US" dirty="0"/>
          </a:p>
          <a:p>
            <a:pPr lvl="2">
              <a:buFont typeface="Wingdings" panose="05000000000000000000" pitchFamily="2" charset="2"/>
              <a:buNone/>
            </a:pPr>
            <a:endParaRPr lang="th-TH" altLang="en-US" dirty="0"/>
          </a:p>
          <a:p>
            <a:pPr lvl="2">
              <a:buFont typeface="Wingdings" panose="05000000000000000000" pitchFamily="2" charset="2"/>
              <a:buNone/>
            </a:pPr>
            <a:endParaRPr lang="th-TH" altLang="en-US" dirty="0"/>
          </a:p>
          <a:p>
            <a:pPr lvl="2">
              <a:buFont typeface="Wingdings" panose="05000000000000000000" pitchFamily="2" charset="2"/>
              <a:buNone/>
            </a:pPr>
            <a:endParaRPr lang="th-TH" altLang="en-US" dirty="0"/>
          </a:p>
          <a:p>
            <a:pPr lvl="2">
              <a:buFont typeface="Wingdings" panose="05000000000000000000" pitchFamily="2" charset="2"/>
              <a:buNone/>
            </a:pPr>
            <a:endParaRPr lang="th-TH" altLang="en-US" dirty="0"/>
          </a:p>
        </p:txBody>
      </p:sp>
      <p:sp>
        <p:nvSpPr>
          <p:cNvPr id="203780" name="Rectangle 4">
            <a:extLst>
              <a:ext uri="{FF2B5EF4-FFF2-40B4-BE49-F238E27FC236}">
                <a16:creationId xmlns:a16="http://schemas.microsoft.com/office/drawing/2014/main" id="{8B4049F6-513F-4295-B437-0440F037C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268413"/>
            <a:ext cx="822960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Effect of plasma turbulence on particle motion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Magnetic field random walk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Magnetic field line separation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endParaRPr kumimoji="0" lang="th-TH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A77DE-41B1-4665-BAA3-D67FD1B3C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17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570AF399-1AF3-4A92-BF3C-09776D947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328197"/>
            <a:ext cx="8229600" cy="960438"/>
          </a:xfrm>
        </p:spPr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for Turbulence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F6D2FA1-0E76-409B-939F-FAE3D12FA2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/>
              <a:t>Irregularity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/>
              <a:t>3D vorticity fluctuations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/>
              <a:t>Diffusivity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/>
              <a:t>High Reynolds number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/>
              <a:t>Energy input &amp;   Energy dissipation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/>
              <a:t>Continuum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endParaRPr lang="th-TH" altLang="en-US" sz="2800"/>
          </a:p>
        </p:txBody>
      </p:sp>
      <p:graphicFrame>
        <p:nvGraphicFramePr>
          <p:cNvPr id="112647" name="Object 7">
            <a:extLst>
              <a:ext uri="{FF2B5EF4-FFF2-40B4-BE49-F238E27FC236}">
                <a16:creationId xmlns:a16="http://schemas.microsoft.com/office/drawing/2014/main" id="{BC166FDF-9EFB-443A-A3A6-FE9BADE5AFA6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19700" y="3335338"/>
          <a:ext cx="1295400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90" name="Equation" r:id="rId3" imgW="634680" imgH="419040" progId="Equation.DSMT4">
                  <p:embed/>
                </p:oleObj>
              </mc:Choice>
              <mc:Fallback>
                <p:oleObj name="Equation" r:id="rId3" imgW="634680" imgH="419040" progId="Equation.DSMT4">
                  <p:embed/>
                  <p:pic>
                    <p:nvPicPr>
                      <p:cNvPr id="112647" name="Object 7">
                        <a:extLst>
                          <a:ext uri="{FF2B5EF4-FFF2-40B4-BE49-F238E27FC236}">
                            <a16:creationId xmlns:a16="http://schemas.microsoft.com/office/drawing/2014/main" id="{BC166FDF-9EFB-443A-A3A6-FE9BADE5AF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335338"/>
                        <a:ext cx="1295400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4" name="Text Box 4">
            <a:extLst>
              <a:ext uri="{FF2B5EF4-FFF2-40B4-BE49-F238E27FC236}">
                <a16:creationId xmlns:a16="http://schemas.microsoft.com/office/drawing/2014/main" id="{57E07F1D-0CB2-4348-8175-2D4322396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484313"/>
            <a:ext cx="5832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Turbulence is initiated by random perturbation and instabilities.</a:t>
            </a:r>
            <a:endParaRPr kumimoji="0" lang="th-TH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2649" name="Line 9">
            <a:extLst>
              <a:ext uri="{FF2B5EF4-FFF2-40B4-BE49-F238E27FC236}">
                <a16:creationId xmlns:a16="http://schemas.microsoft.com/office/drawing/2014/main" id="{F821C5B6-D8FC-4F6F-B71A-6CADF4334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9488" y="30734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2650" name="Text Box 10">
            <a:extLst>
              <a:ext uri="{FF2B5EF4-FFF2-40B4-BE49-F238E27FC236}">
                <a16:creationId xmlns:a16="http://schemas.microsoft.com/office/drawing/2014/main" id="{4092458B-809A-45FD-8338-49024FB37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556" y="2724438"/>
            <a:ext cx="1439863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ngsana New" panose="02020603050405020304" pitchFamily="18" charset="-34"/>
              </a:rPr>
              <a:t>Velocity scale</a:t>
            </a:r>
            <a:endParaRPr kumimoji="0" lang="th-TH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2651" name="Line 11">
            <a:extLst>
              <a:ext uri="{FF2B5EF4-FFF2-40B4-BE49-F238E27FC236}">
                <a16:creationId xmlns:a16="http://schemas.microsoft.com/office/drawing/2014/main" id="{4FD42490-FBB6-415A-999E-4ADC63D417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6688" y="35734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2652" name="Text Box 12">
            <a:extLst>
              <a:ext uri="{FF2B5EF4-FFF2-40B4-BE49-F238E27FC236}">
                <a16:creationId xmlns:a16="http://schemas.microsoft.com/office/drawing/2014/main" id="{07CF03D8-AA6D-41D7-8D5D-FD274B2B0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357563"/>
            <a:ext cx="1404143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Length scale </a:t>
            </a:r>
            <a:endParaRPr kumimoji="0" lang="th-TH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2654" name="Text Box 14">
            <a:extLst>
              <a:ext uri="{FF2B5EF4-FFF2-40B4-BE49-F238E27FC236}">
                <a16:creationId xmlns:a16="http://schemas.microsoft.com/office/drawing/2014/main" id="{E8C23491-1ED3-411D-8D7B-6DE2B5194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933825"/>
            <a:ext cx="1943100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Molecular viscosity</a:t>
            </a:r>
            <a:endParaRPr kumimoji="0" lang="th-TH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2655" name="Line 15">
            <a:extLst>
              <a:ext uri="{FF2B5EF4-FFF2-40B4-BE49-F238E27FC236}">
                <a16:creationId xmlns:a16="http://schemas.microsoft.com/office/drawing/2014/main" id="{0C177067-5CC9-404D-993D-E8976A0C99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2225" y="40767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2657" name="Text Box 17">
            <a:extLst>
              <a:ext uri="{FF2B5EF4-FFF2-40B4-BE49-F238E27FC236}">
                <a16:creationId xmlns:a16="http://schemas.microsoft.com/office/drawing/2014/main" id="{D9956666-A821-482C-B675-6F19B8C77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618574"/>
            <a:ext cx="2592387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Energy lost from viscosity</a:t>
            </a:r>
            <a:endParaRPr kumimoji="0" lang="th-TH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2658" name="Line 18">
            <a:extLst>
              <a:ext uri="{FF2B5EF4-FFF2-40B4-BE49-F238E27FC236}">
                <a16:creationId xmlns:a16="http://schemas.microsoft.com/office/drawing/2014/main" id="{FD7568A1-5E55-4C47-9853-B9CD61FCC1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1275" y="47974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2659" name="Text Box 19">
            <a:extLst>
              <a:ext uri="{FF2B5EF4-FFF2-40B4-BE49-F238E27FC236}">
                <a16:creationId xmlns:a16="http://schemas.microsoft.com/office/drawing/2014/main" id="{124D55EA-3BD7-4FB9-94AD-092BE77AE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293" y="5530215"/>
            <a:ext cx="4968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Scales large enough to see fluid as continuum</a:t>
            </a:r>
            <a:endParaRPr kumimoji="0" lang="th-TH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53C51B-B029-46EF-8EB3-636E887D9C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4BB847-A0F7-4590-AB23-250431D76744}" type="slidenum">
              <a:rPr lang="en-US" smtClean="0"/>
              <a:pPr>
                <a:defRPr/>
              </a:pPr>
              <a:t>18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  <p:bldP spid="112650" grpId="0" animBg="1"/>
      <p:bldP spid="112652" grpId="0" animBg="1"/>
      <p:bldP spid="112654" grpId="0" animBg="1"/>
      <p:bldP spid="112657" grpId="0" animBg="1"/>
      <p:bldP spid="1126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570AF399-1AF3-4A92-BF3C-09776D947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328197"/>
            <a:ext cx="8229600" cy="960438"/>
          </a:xfrm>
        </p:spPr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Field Turbulence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F0470C-7DA2-E54D-9C8C-4E4C8FADB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1447800"/>
            <a:ext cx="8953500" cy="4787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B8CDD-BEBF-4999-8F66-DB154AA9A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4BB847-A0F7-4590-AB23-250431D76744}" type="slidenum">
              <a:rPr lang="en-US" smtClean="0"/>
              <a:pPr>
                <a:defRPr/>
              </a:pPr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3936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371600"/>
            <a:ext cx="8382000" cy="4876800"/>
          </a:xfrm>
          <a:prstGeom prst="rect">
            <a:avLst/>
          </a:prstGeom>
          <a:noFill/>
          <a:ln>
            <a:noFill/>
          </a:ln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 3" pitchFamily="18" charset="2"/>
              <a:buChar char=""/>
              <a:tabLst/>
              <a:defRPr/>
            </a:pPr>
            <a:r>
              <a:rPr kumimoji="0" lang="en-US" sz="3000" b="1" i="0" u="none" strike="noStrike" kern="1200" normalizeH="0" baseline="0" noProof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Introduction</a:t>
            </a:r>
          </a:p>
          <a:p>
            <a:pPr lvl="1">
              <a:spcBef>
                <a:spcPts val="700"/>
              </a:spcBef>
              <a:buClr>
                <a:srgbClr val="00B0F0"/>
              </a:buClr>
              <a:buSzPct val="80000"/>
              <a:buFont typeface="Wingdings 3" pitchFamily="18" charset="2"/>
              <a:buChar char=""/>
              <a:defRPr/>
            </a:pPr>
            <a:r>
              <a:rPr lang="en-US" sz="28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Solar Activities</a:t>
            </a:r>
          </a:p>
          <a:p>
            <a:pPr lvl="1">
              <a:spcBef>
                <a:spcPts val="700"/>
              </a:spcBef>
              <a:buClr>
                <a:srgbClr val="00B0F0"/>
              </a:buClr>
              <a:buSzPct val="80000"/>
              <a:buFont typeface="Wingdings 3" pitchFamily="18" charset="2"/>
              <a:buChar char=""/>
              <a:defRPr/>
            </a:pPr>
            <a:r>
              <a:rPr lang="en-US" sz="28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Solar Energetic Particles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 3" pitchFamily="18" charset="2"/>
              <a:buChar char=""/>
              <a:tabLst/>
              <a:defRPr/>
            </a:pPr>
            <a:r>
              <a:rPr lang="en-US" sz="30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Interplanetary Magnetic Field </a:t>
            </a:r>
          </a:p>
          <a:p>
            <a:pPr lvl="1">
              <a:spcBef>
                <a:spcPts val="700"/>
              </a:spcBef>
              <a:buClr>
                <a:srgbClr val="00B0F0"/>
              </a:buClr>
              <a:buSzPct val="80000"/>
              <a:buFont typeface="Wingdings 3" pitchFamily="18" charset="2"/>
              <a:buChar char=""/>
              <a:defRPr/>
            </a:pPr>
            <a:r>
              <a:rPr lang="en-US" sz="30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Two-Component Magnetic Turbulence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 3" pitchFamily="18" charset="2"/>
              <a:buChar char=""/>
              <a:tabLst/>
              <a:defRPr/>
            </a:pPr>
            <a:r>
              <a:rPr lang="th-TH" sz="30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0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Numerical Simulations </a:t>
            </a:r>
            <a:r>
              <a:rPr lang="en-US" sz="30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Streamline Code</a:t>
            </a:r>
            <a:endParaRPr lang="en-US" sz="3000" b="1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 3" pitchFamily="18" charset="2"/>
              <a:buChar char=""/>
              <a:tabLst/>
              <a:defRPr/>
            </a:pPr>
            <a:r>
              <a:rPr lang="en-US" sz="30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Applications to Research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71736" y="548680"/>
            <a:ext cx="3829056" cy="6858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40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ahnschrift SemiBold" panose="020B0502040204020203" pitchFamily="34" charset="0"/>
              </a:rPr>
              <a:t>OUTLINE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570AF399-1AF3-4A92-BF3C-09776D947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328197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in a Uniform Magnetic Field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918392BD-8D3B-8F47-A11B-AB67F28C16FC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00200"/>
                <a:ext cx="8218488" cy="4525963"/>
              </a:xfrm>
            </p:spPr>
            <p:txBody>
              <a:bodyPr/>
              <a:lstStyle/>
              <a:p>
                <a:r>
                  <a:rPr lang="en-US" dirty="0"/>
                  <a:t>Magnetic Field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en-US" sz="29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29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Newton–Lorentz equation (</a:t>
                </a:r>
                <a:r>
                  <a:rPr lang="en-US" dirty="0" err="1"/>
                  <a:t>cgs</a:t>
                </a:r>
                <a:r>
                  <a:rPr lang="en-US" dirty="0"/>
                  <a:t> unit)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en-US" sz="29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⃑"/>
                              <m:ctrlPr>
                                <a:rPr lang="en-US" altLang="en-US" sz="29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9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⃑"/>
                              <m:ctrlPr>
                                <a:rPr lang="en-US" altLang="en-US" sz="29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9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altLang="en-US" sz="29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altLang="en-US" sz="29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r>
                  <a:rPr lang="en-US" altLang="en-US" dirty="0"/>
                  <a:t>Equations of Motion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en-US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l-GR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th-TH" alt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rPr>
                  <a:t>		</a:t>
                </a:r>
                <a:r>
                  <a:rPr lang="en-US" alt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en-US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l-GR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l-GR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rPr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en-US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th-TH" altLang="en-US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rPr>
                  <a:t>=q</a:t>
                </a:r>
                <a:r>
                  <a:rPr lang="el-GR" altLang="en-US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rPr>
                  <a:t>/</a:t>
                </a:r>
                <a:r>
                  <a:rPr lang="en-US" altLang="en-US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rPr>
                  <a:t>c</a:t>
                </a:r>
              </a:p>
              <a:p>
                <a:pPr marL="0" indent="0" algn="ctr">
                  <a:buNone/>
                </a:pPr>
                <a:endParaRPr lang="th-TH" altLang="en-US" sz="29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918392BD-8D3B-8F47-A11B-AB67F28C16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00200"/>
                <a:ext cx="8218488" cy="4525963"/>
              </a:xfrm>
              <a:blipFill>
                <a:blip r:embed="rId2"/>
                <a:stretch>
                  <a:fillRect l="-1855" t="-1401" b="-14006"/>
                </a:stretch>
              </a:blipFill>
            </p:spPr>
            <p:txBody>
              <a:bodyPr/>
              <a:lstStyle/>
              <a:p>
                <a:r>
                  <a:rPr lang="en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B6F6F71-ECE6-0444-97A8-8C4762E4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365720-AEE8-4831-BDBB-8CFB249BF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4BB847-A0F7-4590-AB23-250431D76744}" type="slidenum">
              <a:rPr lang="en-US" smtClean="0"/>
              <a:pPr>
                <a:defRPr/>
              </a:pPr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2009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570AF399-1AF3-4A92-BF3C-09776D947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328197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in a Uniform Magnetic Field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F6F71-ECE6-0444-97A8-8C4762E4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5C8D4-AAFE-8340-944A-E03B57413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288635"/>
            <a:ext cx="7067550" cy="54277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5FB786-9CAA-4EF4-908D-81F97F9D6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4BB847-A0F7-4590-AB23-250431D76744}" type="slidenum">
              <a:rPr lang="en-US" smtClean="0"/>
              <a:pPr>
                <a:defRPr/>
              </a:pPr>
              <a:t>21</a:t>
            </a:fld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A08085-C388-774E-B799-A02FF7D21276}"/>
              </a:ext>
            </a:extLst>
          </p:cNvPr>
          <p:cNvSpPr/>
          <p:nvPr/>
        </p:nvSpPr>
        <p:spPr>
          <a:xfrm>
            <a:off x="1143000" y="6324600"/>
            <a:ext cx="67818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Credit: </a:t>
            </a:r>
            <a:r>
              <a:rPr lang="en-US" dirty="0" err="1">
                <a:solidFill>
                  <a:schemeClr val="bg1"/>
                </a:solidFill>
              </a:rPr>
              <a:t>Shalchi</a:t>
            </a:r>
            <a:r>
              <a:rPr lang="en-US" dirty="0">
                <a:solidFill>
                  <a:schemeClr val="bg1"/>
                </a:solidFill>
              </a:rPr>
              <a:t>, A. 2009, Nonlinear Cosmic Ray Diffusion Theories.</a:t>
            </a:r>
            <a:endParaRPr lang="en-T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3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918392BD-8D3B-8F47-A11B-AB67F28C16FC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46088" y="960440"/>
                <a:ext cx="8382000" cy="57150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Magnetic Field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en-US" sz="3600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altLang="en-US" sz="3600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3600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rPr>
                  <a:t>+</a:t>
                </a:r>
                <a:r>
                  <a:rPr lang="en-US" altLang="en-US" sz="3600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altLang="en-US" sz="3600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i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37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Newton–Lorentz equation (</a:t>
                </a:r>
                <a:r>
                  <a:rPr lang="en-US" dirty="0" err="1"/>
                  <a:t>cgs</a:t>
                </a:r>
                <a:r>
                  <a:rPr lang="en-US" dirty="0"/>
                  <a:t> unit)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altLang="en-US" sz="36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3600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altLang="en-US" sz="3600" b="0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̇"/>
                          <m:ctrlPr>
                            <a:rPr lang="en-US" altLang="en-US" sz="31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⃑"/>
                              <m:ctrlPr>
                                <a:rPr lang="en-US" altLang="en-US" sz="31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31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en-US" sz="3100" b="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acc>
                      <m:f>
                        <m:fPr>
                          <m:ctrlP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⃑"/>
                              <m:ctrlPr>
                                <a:rPr lang="en-US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⃑"/>
                              <m:ctrlPr>
                                <a:rPr lang="en-US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altLang="en-US" sz="37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r>
                  <a:rPr lang="en-US" altLang="en-US" dirty="0"/>
                  <a:t>Equations of Motion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en-US" sz="3600" i="1" smtClean="0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36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en-US" sz="36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Ω</m:t>
                      </m:r>
                      <m:sSub>
                        <m:sSubPr>
                          <m:ctrlPr>
                            <a:rPr lang="el-GR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36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l-GR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l-GR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36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en-US" sz="36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altLang="en-US" sz="36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Ω</m:t>
                      </m:r>
                      <m:sSub>
                        <m:sSubPr>
                          <m:ctrlPr>
                            <a:rPr lang="el-GR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en-US" sz="36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en-US" sz="36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l-GR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en-US" sz="36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l-GR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altLang="en-US" sz="36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l-GR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en-US" sz="3600" i="1">
                                          <a:solidFill>
                                            <a:srgbClr val="FFC000"/>
                                          </a:solidFill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36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altLang="en-US" sz="31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en-US" sz="3600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3600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en-US" sz="3600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l-GR" altLang="en-US" sz="3600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l-GR" altLang="en-US" sz="3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3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en-US" sz="3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US" altLang="en-US" sz="3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l-GR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l-GR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en-US" sz="3600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l-GR" altLang="en-US" sz="3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3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en-US" sz="3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US" altLang="en-US" sz="3600" i="1">
                                    <a:solidFill>
                                      <a:srgbClr val="FFC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l-GR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l-GR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en-US" sz="3600" i="1">
                                        <a:solidFill>
                                          <a:srgbClr val="FFC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altLang="en-US" sz="36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altLang="en-US" sz="36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918392BD-8D3B-8F47-A11B-AB67F28C16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46088" y="960440"/>
                <a:ext cx="8382000" cy="5715000"/>
              </a:xfrm>
              <a:blipFill>
                <a:blip r:embed="rId3"/>
                <a:stretch>
                  <a:fillRect l="-1210" t="-2439"/>
                </a:stretch>
              </a:blipFill>
            </p:spPr>
            <p:txBody>
              <a:bodyPr/>
              <a:lstStyle/>
              <a:p>
                <a:r>
                  <a:rPr lang="en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42" name="Rectangle 2">
            <a:extLst>
              <a:ext uri="{FF2B5EF4-FFF2-40B4-BE49-F238E27FC236}">
                <a16:creationId xmlns:a16="http://schemas.microsoft.com/office/drawing/2014/main" id="{570AF399-1AF3-4A92-BF3C-09776D947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46088" y="2"/>
            <a:ext cx="8229600" cy="960438"/>
          </a:xfrm>
        </p:spPr>
        <p:txBody>
          <a:bodyPr>
            <a:normAutofit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in a Magnetic Turbulence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F6F71-ECE6-0444-97A8-8C4762E4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BC4A4F-1923-4305-836B-F1166165C5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4BB847-A0F7-4590-AB23-250431D76744}" type="slidenum">
              <a:rPr lang="en-US" smtClean="0"/>
              <a:pPr>
                <a:defRPr/>
              </a:pPr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8617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3CB0E-10FB-3242-92C2-78B6C5E50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" y="1301943"/>
            <a:ext cx="7346950" cy="5224269"/>
          </a:xfrm>
          <a:prstGeom prst="rect">
            <a:avLst/>
          </a:prstGeom>
        </p:spPr>
      </p:pic>
      <p:sp>
        <p:nvSpPr>
          <p:cNvPr id="112642" name="Rectangle 2">
            <a:extLst>
              <a:ext uri="{FF2B5EF4-FFF2-40B4-BE49-F238E27FC236}">
                <a16:creationId xmlns:a16="http://schemas.microsoft.com/office/drawing/2014/main" id="{570AF399-1AF3-4A92-BF3C-09776D947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46088" y="2"/>
            <a:ext cx="8229600" cy="960438"/>
          </a:xfrm>
        </p:spPr>
        <p:txBody>
          <a:bodyPr>
            <a:normAutofit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in a Magnetic Turbulence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B94D95-D554-4997-9676-8B36AE83E1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4BB847-A0F7-4590-AB23-250431D76744}" type="slidenum">
              <a:rPr lang="en-US" smtClean="0"/>
              <a:pPr>
                <a:defRPr/>
              </a:pPr>
              <a:t>23</a:t>
            </a:fld>
            <a:endParaRPr lang="th-T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281831-D36A-CE48-B37A-29F9327D096D}"/>
              </a:ext>
            </a:extLst>
          </p:cNvPr>
          <p:cNvSpPr/>
          <p:nvPr/>
        </p:nvSpPr>
        <p:spPr>
          <a:xfrm>
            <a:off x="1447800" y="6107668"/>
            <a:ext cx="6477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Credit: </a:t>
            </a:r>
            <a:r>
              <a:rPr lang="en-US" dirty="0" err="1">
                <a:solidFill>
                  <a:schemeClr val="bg1"/>
                </a:solidFill>
              </a:rPr>
              <a:t>Shalchi</a:t>
            </a:r>
            <a:r>
              <a:rPr lang="en-US" dirty="0">
                <a:solidFill>
                  <a:schemeClr val="bg1"/>
                </a:solidFill>
              </a:rPr>
              <a:t>, A. 2009, Nonlinear Cosmic Ray Diffusion Theories.</a:t>
            </a:r>
            <a:endParaRPr lang="en-T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4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918392BD-8D3B-8F47-A11B-AB67F28C16FC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46088" y="960440"/>
                <a:ext cx="8382000" cy="5715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Diffusion Equation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en-US" sz="3600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en-US" sz="3600" i="1" smtClean="0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600" b="0" i="1" smtClean="0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en-US" sz="3600" b="0" i="1" smtClean="0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en-US" sz="3600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3600" b="0" i="1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3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36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Κ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US" altLang="en-US" sz="3600" b="0" i="1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altLang="en-US" sz="3600" b="0" i="1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400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4000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40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Κ</m:t>
                        </m:r>
                      </m:e>
                      <m:sub>
                        <m:r>
                          <a:rPr lang="en-US" sz="4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US" altLang="en-US" sz="4000" b="0" i="1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37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Diffusion Coefficient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800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Κ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US" sz="28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en-US" sz="2800" b="0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nary>
                      <m:nary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nary>
                    <m:r>
                      <a:rPr lang="en-US" altLang="en-US" i="1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𝑥𝑥</m:t>
                            </m:r>
                          </m:sub>
                        </m:sSub>
                        <m:d>
                          <m:dPr>
                            <m:ctrlPr>
                              <a:rPr lang="en-US" altLang="en-US" i="1">
                                <a:solidFill>
                                  <a:srgbClr val="FFC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nary>
                  </m:oMath>
                </a14:m>
                <a:endParaRPr lang="en-US" sz="3600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918392BD-8D3B-8F47-A11B-AB67F28C16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46088" y="960440"/>
                <a:ext cx="8382000" cy="5715000"/>
              </a:xfrm>
              <a:blipFill>
                <a:blip r:embed="rId3"/>
                <a:stretch>
                  <a:fillRect l="-1513" t="-1330"/>
                </a:stretch>
              </a:blipFill>
            </p:spPr>
            <p:txBody>
              <a:bodyPr/>
              <a:lstStyle/>
              <a:p>
                <a:r>
                  <a:rPr lang="en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42" name="Rectangle 2">
            <a:extLst>
              <a:ext uri="{FF2B5EF4-FFF2-40B4-BE49-F238E27FC236}">
                <a16:creationId xmlns:a16="http://schemas.microsoft.com/office/drawing/2014/main" id="{570AF399-1AF3-4A92-BF3C-09776D9474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46088" y="2"/>
            <a:ext cx="8229600" cy="960438"/>
          </a:xfrm>
        </p:spPr>
        <p:txBody>
          <a:bodyPr>
            <a:normAutofit/>
          </a:bodyPr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6F6F71-ECE6-0444-97A8-8C4762E4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A6B40D-B4F1-A240-AA82-6F04F871C18D}"/>
              </a:ext>
            </a:extLst>
          </p:cNvPr>
          <p:cNvGrpSpPr/>
          <p:nvPr/>
        </p:nvGrpSpPr>
        <p:grpSpPr>
          <a:xfrm>
            <a:off x="2847974" y="3992563"/>
            <a:ext cx="3476626" cy="2789237"/>
            <a:chOff x="2847974" y="3992563"/>
            <a:chExt cx="3476626" cy="2789237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9E8D93BF-C010-E04A-9A2A-5F66B425A8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57538" y="4343399"/>
              <a:ext cx="42862" cy="23352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B62D1B4E-2E3B-1948-8AE3-F8D99231DA2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4528405" y="5307744"/>
              <a:ext cx="2" cy="26433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6">
                  <a:extLst>
                    <a:ext uri="{FF2B5EF4-FFF2-40B4-BE49-F238E27FC236}">
                      <a16:creationId xmlns:a16="http://schemas.microsoft.com/office/drawing/2014/main" id="{3E2046E0-5E64-1047-BA51-75BF76BF541C}"/>
                    </a:ext>
                  </a:extLst>
                </p:cNvPr>
                <p:cNvSpPr txBox="1"/>
                <p:nvPr/>
              </p:nvSpPr>
              <p:spPr bwMode="auto">
                <a:xfrm>
                  <a:off x="5954712" y="6324635"/>
                  <a:ext cx="369888" cy="4571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bject 6">
                  <a:extLst>
                    <a:ext uri="{FF2B5EF4-FFF2-40B4-BE49-F238E27FC236}">
                      <a16:creationId xmlns:a16="http://schemas.microsoft.com/office/drawing/2014/main" id="{3E2046E0-5E64-1047-BA51-75BF76BF5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54712" y="6324635"/>
                  <a:ext cx="369888" cy="4571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T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7">
                  <a:extLst>
                    <a:ext uri="{FF2B5EF4-FFF2-40B4-BE49-F238E27FC236}">
                      <a16:creationId xmlns:a16="http://schemas.microsoft.com/office/drawing/2014/main" id="{F6F8F474-AD4A-5242-BB22-4674445816B7}"/>
                    </a:ext>
                  </a:extLst>
                </p:cNvPr>
                <p:cNvSpPr txBox="1"/>
                <p:nvPr/>
              </p:nvSpPr>
              <p:spPr bwMode="auto">
                <a:xfrm>
                  <a:off x="2847974" y="3992563"/>
                  <a:ext cx="1122363" cy="683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𝑥𝑥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bject 7">
                  <a:extLst>
                    <a:ext uri="{FF2B5EF4-FFF2-40B4-BE49-F238E27FC236}">
                      <a16:creationId xmlns:a16="http://schemas.microsoft.com/office/drawing/2014/main" id="{F6F8F474-AD4A-5242-BB22-4674445816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47974" y="3992563"/>
                  <a:ext cx="1122363" cy="6831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T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C77CF3CA-D15F-4542-85FE-3D09742BC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2" y="4606925"/>
              <a:ext cx="2101850" cy="2042241"/>
            </a:xfrm>
            <a:custGeom>
              <a:avLst/>
              <a:gdLst>
                <a:gd name="T0" fmla="*/ 39 w 1840"/>
                <a:gd name="T1" fmla="*/ 0 h 1464"/>
                <a:gd name="T2" fmla="*/ 76 w 1840"/>
                <a:gd name="T3" fmla="*/ 384 h 1464"/>
                <a:gd name="T4" fmla="*/ 121 w 1840"/>
                <a:gd name="T5" fmla="*/ 530 h 1464"/>
                <a:gd name="T6" fmla="*/ 176 w 1840"/>
                <a:gd name="T7" fmla="*/ 658 h 1464"/>
                <a:gd name="T8" fmla="*/ 222 w 1840"/>
                <a:gd name="T9" fmla="*/ 777 h 1464"/>
                <a:gd name="T10" fmla="*/ 277 w 1840"/>
                <a:gd name="T11" fmla="*/ 860 h 1464"/>
                <a:gd name="T12" fmla="*/ 332 w 1840"/>
                <a:gd name="T13" fmla="*/ 942 h 1464"/>
                <a:gd name="T14" fmla="*/ 368 w 1840"/>
                <a:gd name="T15" fmla="*/ 997 h 1464"/>
                <a:gd name="T16" fmla="*/ 423 w 1840"/>
                <a:gd name="T17" fmla="*/ 1042 h 1464"/>
                <a:gd name="T18" fmla="*/ 496 w 1840"/>
                <a:gd name="T19" fmla="*/ 1116 h 1464"/>
                <a:gd name="T20" fmla="*/ 588 w 1840"/>
                <a:gd name="T21" fmla="*/ 1152 h 1464"/>
                <a:gd name="T22" fmla="*/ 670 w 1840"/>
                <a:gd name="T23" fmla="*/ 1207 h 1464"/>
                <a:gd name="T24" fmla="*/ 752 w 1840"/>
                <a:gd name="T25" fmla="*/ 1253 h 1464"/>
                <a:gd name="T26" fmla="*/ 844 w 1840"/>
                <a:gd name="T27" fmla="*/ 1298 h 1464"/>
                <a:gd name="T28" fmla="*/ 1072 w 1840"/>
                <a:gd name="T29" fmla="*/ 1353 h 1464"/>
                <a:gd name="T30" fmla="*/ 1383 w 1840"/>
                <a:gd name="T31" fmla="*/ 1408 h 1464"/>
                <a:gd name="T32" fmla="*/ 1438 w 1840"/>
                <a:gd name="T33" fmla="*/ 1417 h 1464"/>
                <a:gd name="T34" fmla="*/ 1721 w 1840"/>
                <a:gd name="T35" fmla="*/ 1426 h 1464"/>
                <a:gd name="T36" fmla="*/ 1749 w 1840"/>
                <a:gd name="T37" fmla="*/ 1445 h 1464"/>
                <a:gd name="T38" fmla="*/ 1804 w 1840"/>
                <a:gd name="T39" fmla="*/ 1454 h 1464"/>
                <a:gd name="T40" fmla="*/ 1840 w 1840"/>
                <a:gd name="T41" fmla="*/ 1463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40" h="1464">
                  <a:moveTo>
                    <a:pt x="39" y="0"/>
                  </a:moveTo>
                  <a:cubicBezTo>
                    <a:pt x="0" y="118"/>
                    <a:pt x="17" y="273"/>
                    <a:pt x="76" y="384"/>
                  </a:cubicBezTo>
                  <a:cubicBezTo>
                    <a:pt x="85" y="438"/>
                    <a:pt x="91" y="485"/>
                    <a:pt x="121" y="530"/>
                  </a:cubicBezTo>
                  <a:cubicBezTo>
                    <a:pt x="136" y="577"/>
                    <a:pt x="154" y="613"/>
                    <a:pt x="176" y="658"/>
                  </a:cubicBezTo>
                  <a:cubicBezTo>
                    <a:pt x="196" y="698"/>
                    <a:pt x="196" y="739"/>
                    <a:pt x="222" y="777"/>
                  </a:cubicBezTo>
                  <a:cubicBezTo>
                    <a:pt x="233" y="812"/>
                    <a:pt x="257" y="830"/>
                    <a:pt x="277" y="860"/>
                  </a:cubicBezTo>
                  <a:cubicBezTo>
                    <a:pt x="289" y="895"/>
                    <a:pt x="314" y="910"/>
                    <a:pt x="332" y="942"/>
                  </a:cubicBezTo>
                  <a:cubicBezTo>
                    <a:pt x="349" y="971"/>
                    <a:pt x="344" y="978"/>
                    <a:pt x="368" y="997"/>
                  </a:cubicBezTo>
                  <a:cubicBezTo>
                    <a:pt x="406" y="1027"/>
                    <a:pt x="390" y="1001"/>
                    <a:pt x="423" y="1042"/>
                  </a:cubicBezTo>
                  <a:cubicBezTo>
                    <a:pt x="443" y="1066"/>
                    <a:pt x="468" y="1100"/>
                    <a:pt x="496" y="1116"/>
                  </a:cubicBezTo>
                  <a:cubicBezTo>
                    <a:pt x="525" y="1132"/>
                    <a:pt x="558" y="1138"/>
                    <a:pt x="588" y="1152"/>
                  </a:cubicBezTo>
                  <a:cubicBezTo>
                    <a:pt x="614" y="1193"/>
                    <a:pt x="631" y="1182"/>
                    <a:pt x="670" y="1207"/>
                  </a:cubicBezTo>
                  <a:cubicBezTo>
                    <a:pt x="696" y="1246"/>
                    <a:pt x="710" y="1239"/>
                    <a:pt x="752" y="1253"/>
                  </a:cubicBezTo>
                  <a:cubicBezTo>
                    <a:pt x="780" y="1294"/>
                    <a:pt x="796" y="1285"/>
                    <a:pt x="844" y="1298"/>
                  </a:cubicBezTo>
                  <a:cubicBezTo>
                    <a:pt x="922" y="1320"/>
                    <a:pt x="990" y="1344"/>
                    <a:pt x="1072" y="1353"/>
                  </a:cubicBezTo>
                  <a:cubicBezTo>
                    <a:pt x="1151" y="1407"/>
                    <a:pt x="1296" y="1403"/>
                    <a:pt x="1383" y="1408"/>
                  </a:cubicBezTo>
                  <a:cubicBezTo>
                    <a:pt x="1401" y="1411"/>
                    <a:pt x="1419" y="1416"/>
                    <a:pt x="1438" y="1417"/>
                  </a:cubicBezTo>
                  <a:cubicBezTo>
                    <a:pt x="1532" y="1422"/>
                    <a:pt x="1627" y="1418"/>
                    <a:pt x="1721" y="1426"/>
                  </a:cubicBezTo>
                  <a:cubicBezTo>
                    <a:pt x="1732" y="1427"/>
                    <a:pt x="1738" y="1441"/>
                    <a:pt x="1749" y="1445"/>
                  </a:cubicBezTo>
                  <a:cubicBezTo>
                    <a:pt x="1767" y="1451"/>
                    <a:pt x="1786" y="1451"/>
                    <a:pt x="1804" y="1454"/>
                  </a:cubicBezTo>
                  <a:cubicBezTo>
                    <a:pt x="1834" y="1464"/>
                    <a:pt x="1822" y="1463"/>
                    <a:pt x="1840" y="1463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CC812-1712-420D-939F-4CE6053AB6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4BB847-A0F7-4590-AB23-250431D76744}" type="slidenum">
              <a:rPr lang="en-US" smtClean="0"/>
              <a:pPr>
                <a:defRPr/>
              </a:pPr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1058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BC86322D-45E3-42A3-9CF2-D18DCC3D97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Function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431772CD-15E6-4849-B507-1FBE88545C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r>
              <a:rPr lang="en-US" altLang="en-US" dirty="0"/>
              <a:t>Correlation function is defined by: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Typically</a:t>
            </a:r>
          </a:p>
          <a:p>
            <a:endParaRPr lang="th-TH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740" name="Object 4">
                <a:extLst>
                  <a:ext uri="{FF2B5EF4-FFF2-40B4-BE49-F238E27FC236}">
                    <a16:creationId xmlns:a16="http://schemas.microsoft.com/office/drawing/2014/main" id="{FE48458A-98C4-43EB-BA09-39C2058633F2}"/>
                  </a:ext>
                </a:extLst>
              </p:cNvPr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1600200" y="2416175"/>
                <a:ext cx="5761038" cy="9826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6740" name="Object 4">
                <a:extLst>
                  <a:ext uri="{FF2B5EF4-FFF2-40B4-BE49-F238E27FC236}">
                    <a16:creationId xmlns:a16="http://schemas.microsoft.com/office/drawing/2014/main" id="{FE48458A-98C4-43EB-BA09-39C205863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1600200" y="2416175"/>
                <a:ext cx="5761038" cy="9826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744" name="Object 8">
                <a:extLst>
                  <a:ext uri="{FF2B5EF4-FFF2-40B4-BE49-F238E27FC236}">
                    <a16:creationId xmlns:a16="http://schemas.microsoft.com/office/drawing/2014/main" id="{341DC205-82C0-4DAB-8130-844B05E1932E}"/>
                  </a:ext>
                </a:extLst>
              </p:cNvPr>
              <p:cNvSpPr txBox="1"/>
              <p:nvPr/>
            </p:nvSpPr>
            <p:spPr bwMode="auto">
              <a:xfrm>
                <a:off x="1600200" y="4114800"/>
                <a:ext cx="6192838" cy="939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2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(0)=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FFC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2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6744" name="Object 8">
                <a:extLst>
                  <a:ext uri="{FF2B5EF4-FFF2-40B4-BE49-F238E27FC236}">
                    <a16:creationId xmlns:a16="http://schemas.microsoft.com/office/drawing/2014/main" id="{341DC205-82C0-4DAB-8130-844B05E19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4114800"/>
                <a:ext cx="6192838" cy="939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9F41CB-2969-4006-9C50-29E3758D3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4FBF70-A063-4AE7-9296-26FFD71034CB}" type="slidenum">
              <a:rPr lang="en-US" altLang="en-US" smtClean="0"/>
              <a:pPr/>
              <a:t>25</a:t>
            </a:fld>
            <a:endParaRPr lang="th-TH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>
            <a:extLst>
              <a:ext uri="{FF2B5EF4-FFF2-40B4-BE49-F238E27FC236}">
                <a16:creationId xmlns:a16="http://schemas.microsoft.com/office/drawing/2014/main" id="{12413F25-807F-48CA-9E60-3BDF8D4F9FB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Spectrum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10EC6CD0-CB46-49B5-9572-A1638036B0C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00199"/>
            <a:ext cx="8147050" cy="4194175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Power spectrum: Fourier Transform of correlation function</a:t>
            </a:r>
            <a:endParaRPr lang="th-TH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770" name="Object 10">
                <a:extLst>
                  <a:ext uri="{FF2B5EF4-FFF2-40B4-BE49-F238E27FC236}">
                    <a16:creationId xmlns:a16="http://schemas.microsoft.com/office/drawing/2014/main" id="{1065827A-645C-4F08-9D5F-79E2BD046A5B}"/>
                  </a:ext>
                </a:extLst>
              </p:cNvPr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4572000" y="4652963"/>
                <a:ext cx="369888" cy="4111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62500" lnSpcReduction="2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7770" name="Object 10">
                <a:extLst>
                  <a:ext uri="{FF2B5EF4-FFF2-40B4-BE49-F238E27FC236}">
                    <a16:creationId xmlns:a16="http://schemas.microsoft.com/office/drawing/2014/main" id="{1065827A-645C-4F08-9D5F-79E2BD046A5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4572000" y="4652963"/>
                <a:ext cx="369888" cy="4111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765" name="Line 5">
            <a:extLst>
              <a:ext uri="{FF2B5EF4-FFF2-40B4-BE49-F238E27FC236}">
                <a16:creationId xmlns:a16="http://schemas.microsoft.com/office/drawing/2014/main" id="{8663FE03-2A3D-4E80-84EE-D25217DE96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0113" y="3284538"/>
            <a:ext cx="0" cy="28813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7766" name="Line 6">
            <a:extLst>
              <a:ext uri="{FF2B5EF4-FFF2-40B4-BE49-F238E27FC236}">
                <a16:creationId xmlns:a16="http://schemas.microsoft.com/office/drawing/2014/main" id="{96C0963F-7539-480F-9DB1-1B4DA9491A1A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2735263" y="3032125"/>
            <a:ext cx="0" cy="3673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774" name="Object 14">
                <a:extLst>
                  <a:ext uri="{FF2B5EF4-FFF2-40B4-BE49-F238E27FC236}">
                    <a16:creationId xmlns:a16="http://schemas.microsoft.com/office/drawing/2014/main" id="{777C817A-7E82-4BCE-9CA0-BE2D83F8577B}"/>
                  </a:ext>
                </a:extLst>
              </p:cNvPr>
              <p:cNvSpPr txBox="1"/>
              <p:nvPr/>
            </p:nvSpPr>
            <p:spPr bwMode="auto">
              <a:xfrm>
                <a:off x="496888" y="2692400"/>
                <a:ext cx="1122362" cy="6143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7774" name="Object 14">
                <a:extLst>
                  <a:ext uri="{FF2B5EF4-FFF2-40B4-BE49-F238E27FC236}">
                    <a16:creationId xmlns:a16="http://schemas.microsoft.com/office/drawing/2014/main" id="{777C817A-7E82-4BCE-9CA0-BE2D83F85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888" y="2692400"/>
                <a:ext cx="1122362" cy="614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779" name="Object 19">
                <a:extLst>
                  <a:ext uri="{FF2B5EF4-FFF2-40B4-BE49-F238E27FC236}">
                    <a16:creationId xmlns:a16="http://schemas.microsoft.com/office/drawing/2014/main" id="{8000B839-14F7-4BFF-AFF6-B0298D99DCA0}"/>
                  </a:ext>
                </a:extLst>
              </p:cNvPr>
              <p:cNvSpPr txBox="1"/>
              <p:nvPr/>
            </p:nvSpPr>
            <p:spPr bwMode="auto">
              <a:xfrm>
                <a:off x="271463" y="3573463"/>
                <a:ext cx="484187" cy="4540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7779" name="Object 19">
                <a:extLst>
                  <a:ext uri="{FF2B5EF4-FFF2-40B4-BE49-F238E27FC236}">
                    <a16:creationId xmlns:a16="http://schemas.microsoft.com/office/drawing/2014/main" id="{8000B839-14F7-4BFF-AFF6-B0298D99D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463" y="3573463"/>
                <a:ext cx="484187" cy="4540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786" name="Freeform 26">
            <a:extLst>
              <a:ext uri="{FF2B5EF4-FFF2-40B4-BE49-F238E27FC236}">
                <a16:creationId xmlns:a16="http://schemas.microsoft.com/office/drawing/2014/main" id="{0761D92B-5817-4C73-91F0-D15F6FF844B5}"/>
              </a:ext>
            </a:extLst>
          </p:cNvPr>
          <p:cNvSpPr>
            <a:spLocks/>
          </p:cNvSpPr>
          <p:nvPr/>
        </p:nvSpPr>
        <p:spPr bwMode="auto">
          <a:xfrm>
            <a:off x="900113" y="3844925"/>
            <a:ext cx="3178175" cy="1992313"/>
          </a:xfrm>
          <a:custGeom>
            <a:avLst/>
            <a:gdLst>
              <a:gd name="T0" fmla="*/ 0 w 2002"/>
              <a:gd name="T1" fmla="*/ 129 h 1255"/>
              <a:gd name="T2" fmla="*/ 110 w 2002"/>
              <a:gd name="T3" fmla="*/ 175 h 1255"/>
              <a:gd name="T4" fmla="*/ 329 w 2002"/>
              <a:gd name="T5" fmla="*/ 293 h 1255"/>
              <a:gd name="T6" fmla="*/ 393 w 2002"/>
              <a:gd name="T7" fmla="*/ 357 h 1255"/>
              <a:gd name="T8" fmla="*/ 457 w 2002"/>
              <a:gd name="T9" fmla="*/ 458 h 1255"/>
              <a:gd name="T10" fmla="*/ 521 w 2002"/>
              <a:gd name="T11" fmla="*/ 568 h 1255"/>
              <a:gd name="T12" fmla="*/ 548 w 2002"/>
              <a:gd name="T13" fmla="*/ 650 h 1255"/>
              <a:gd name="T14" fmla="*/ 603 w 2002"/>
              <a:gd name="T15" fmla="*/ 760 h 1255"/>
              <a:gd name="T16" fmla="*/ 704 w 2002"/>
              <a:gd name="T17" fmla="*/ 1016 h 1255"/>
              <a:gd name="T18" fmla="*/ 750 w 2002"/>
              <a:gd name="T19" fmla="*/ 1189 h 1255"/>
              <a:gd name="T20" fmla="*/ 768 w 2002"/>
              <a:gd name="T21" fmla="*/ 1208 h 1255"/>
              <a:gd name="T22" fmla="*/ 786 w 2002"/>
              <a:gd name="T23" fmla="*/ 1235 h 1255"/>
              <a:gd name="T24" fmla="*/ 841 w 2002"/>
              <a:gd name="T25" fmla="*/ 1253 h 1255"/>
              <a:gd name="T26" fmla="*/ 1088 w 2002"/>
              <a:gd name="T27" fmla="*/ 1199 h 1255"/>
              <a:gd name="T28" fmla="*/ 1143 w 2002"/>
              <a:gd name="T29" fmla="*/ 1135 h 1255"/>
              <a:gd name="T30" fmla="*/ 1216 w 2002"/>
              <a:gd name="T31" fmla="*/ 988 h 1255"/>
              <a:gd name="T32" fmla="*/ 1262 w 2002"/>
              <a:gd name="T33" fmla="*/ 897 h 1255"/>
              <a:gd name="T34" fmla="*/ 1307 w 2002"/>
              <a:gd name="T35" fmla="*/ 842 h 1255"/>
              <a:gd name="T36" fmla="*/ 1399 w 2002"/>
              <a:gd name="T37" fmla="*/ 659 h 1255"/>
              <a:gd name="T38" fmla="*/ 1508 w 2002"/>
              <a:gd name="T39" fmla="*/ 485 h 1255"/>
              <a:gd name="T40" fmla="*/ 1545 w 2002"/>
              <a:gd name="T41" fmla="*/ 421 h 1255"/>
              <a:gd name="T42" fmla="*/ 1636 w 2002"/>
              <a:gd name="T43" fmla="*/ 266 h 1255"/>
              <a:gd name="T44" fmla="*/ 1719 w 2002"/>
              <a:gd name="T45" fmla="*/ 147 h 1255"/>
              <a:gd name="T46" fmla="*/ 1838 w 2002"/>
              <a:gd name="T47" fmla="*/ 47 h 1255"/>
              <a:gd name="T48" fmla="*/ 1892 w 2002"/>
              <a:gd name="T49" fmla="*/ 1 h 1255"/>
              <a:gd name="T50" fmla="*/ 1911 w 2002"/>
              <a:gd name="T51" fmla="*/ 19 h 1255"/>
              <a:gd name="T52" fmla="*/ 1966 w 2002"/>
              <a:gd name="T53" fmla="*/ 129 h 1255"/>
              <a:gd name="T54" fmla="*/ 1975 w 2002"/>
              <a:gd name="T55" fmla="*/ 184 h 1255"/>
              <a:gd name="T56" fmla="*/ 2002 w 2002"/>
              <a:gd name="T57" fmla="*/ 220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002" h="1255">
                <a:moveTo>
                  <a:pt x="0" y="129"/>
                </a:moveTo>
                <a:cubicBezTo>
                  <a:pt x="51" y="163"/>
                  <a:pt x="17" y="144"/>
                  <a:pt x="110" y="175"/>
                </a:cubicBezTo>
                <a:cubicBezTo>
                  <a:pt x="193" y="203"/>
                  <a:pt x="250" y="262"/>
                  <a:pt x="329" y="293"/>
                </a:cubicBezTo>
                <a:cubicBezTo>
                  <a:pt x="401" y="392"/>
                  <a:pt x="308" y="272"/>
                  <a:pt x="393" y="357"/>
                </a:cubicBezTo>
                <a:cubicBezTo>
                  <a:pt x="423" y="387"/>
                  <a:pt x="424" y="425"/>
                  <a:pt x="457" y="458"/>
                </a:cubicBezTo>
                <a:cubicBezTo>
                  <a:pt x="494" y="533"/>
                  <a:pt x="473" y="496"/>
                  <a:pt x="521" y="568"/>
                </a:cubicBezTo>
                <a:cubicBezTo>
                  <a:pt x="537" y="592"/>
                  <a:pt x="539" y="623"/>
                  <a:pt x="548" y="650"/>
                </a:cubicBezTo>
                <a:cubicBezTo>
                  <a:pt x="561" y="689"/>
                  <a:pt x="587" y="722"/>
                  <a:pt x="603" y="760"/>
                </a:cubicBezTo>
                <a:cubicBezTo>
                  <a:pt x="638" y="842"/>
                  <a:pt x="640" y="949"/>
                  <a:pt x="704" y="1016"/>
                </a:cubicBezTo>
                <a:cubicBezTo>
                  <a:pt x="727" y="1073"/>
                  <a:pt x="722" y="1134"/>
                  <a:pt x="750" y="1189"/>
                </a:cubicBezTo>
                <a:cubicBezTo>
                  <a:pt x="754" y="1197"/>
                  <a:pt x="763" y="1201"/>
                  <a:pt x="768" y="1208"/>
                </a:cubicBezTo>
                <a:cubicBezTo>
                  <a:pt x="775" y="1217"/>
                  <a:pt x="777" y="1229"/>
                  <a:pt x="786" y="1235"/>
                </a:cubicBezTo>
                <a:cubicBezTo>
                  <a:pt x="802" y="1245"/>
                  <a:pt x="841" y="1253"/>
                  <a:pt x="841" y="1253"/>
                </a:cubicBezTo>
                <a:cubicBezTo>
                  <a:pt x="924" y="1248"/>
                  <a:pt x="1018" y="1255"/>
                  <a:pt x="1088" y="1199"/>
                </a:cubicBezTo>
                <a:cubicBezTo>
                  <a:pt x="1110" y="1181"/>
                  <a:pt x="1122" y="1155"/>
                  <a:pt x="1143" y="1135"/>
                </a:cubicBezTo>
                <a:cubicBezTo>
                  <a:pt x="1156" y="1081"/>
                  <a:pt x="1185" y="1034"/>
                  <a:pt x="1216" y="988"/>
                </a:cubicBezTo>
                <a:cubicBezTo>
                  <a:pt x="1234" y="961"/>
                  <a:pt x="1244" y="924"/>
                  <a:pt x="1262" y="897"/>
                </a:cubicBezTo>
                <a:cubicBezTo>
                  <a:pt x="1332" y="793"/>
                  <a:pt x="1252" y="936"/>
                  <a:pt x="1307" y="842"/>
                </a:cubicBezTo>
                <a:cubicBezTo>
                  <a:pt x="1341" y="783"/>
                  <a:pt x="1360" y="716"/>
                  <a:pt x="1399" y="659"/>
                </a:cubicBezTo>
                <a:cubicBezTo>
                  <a:pt x="1425" y="565"/>
                  <a:pt x="1458" y="551"/>
                  <a:pt x="1508" y="485"/>
                </a:cubicBezTo>
                <a:cubicBezTo>
                  <a:pt x="1523" y="465"/>
                  <a:pt x="1532" y="442"/>
                  <a:pt x="1545" y="421"/>
                </a:cubicBezTo>
                <a:cubicBezTo>
                  <a:pt x="1556" y="340"/>
                  <a:pt x="1570" y="315"/>
                  <a:pt x="1636" y="266"/>
                </a:cubicBezTo>
                <a:cubicBezTo>
                  <a:pt x="1653" y="220"/>
                  <a:pt x="1691" y="186"/>
                  <a:pt x="1719" y="147"/>
                </a:cubicBezTo>
                <a:cubicBezTo>
                  <a:pt x="1761" y="89"/>
                  <a:pt x="1765" y="65"/>
                  <a:pt x="1838" y="47"/>
                </a:cubicBezTo>
                <a:cubicBezTo>
                  <a:pt x="1850" y="34"/>
                  <a:pt x="1877" y="3"/>
                  <a:pt x="1892" y="1"/>
                </a:cubicBezTo>
                <a:cubicBezTo>
                  <a:pt x="1901" y="0"/>
                  <a:pt x="1906" y="12"/>
                  <a:pt x="1911" y="19"/>
                </a:cubicBezTo>
                <a:cubicBezTo>
                  <a:pt x="1939" y="54"/>
                  <a:pt x="1934" y="98"/>
                  <a:pt x="1966" y="129"/>
                </a:cubicBezTo>
                <a:cubicBezTo>
                  <a:pt x="1969" y="147"/>
                  <a:pt x="1968" y="167"/>
                  <a:pt x="1975" y="184"/>
                </a:cubicBezTo>
                <a:cubicBezTo>
                  <a:pt x="1981" y="198"/>
                  <a:pt x="2002" y="220"/>
                  <a:pt x="2002" y="22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7787" name="Line 27">
            <a:extLst>
              <a:ext uri="{FF2B5EF4-FFF2-40B4-BE49-F238E27FC236}">
                <a16:creationId xmlns:a16="http://schemas.microsoft.com/office/drawing/2014/main" id="{BF79515D-D856-45C2-95ED-8F94491070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4163" y="3357563"/>
            <a:ext cx="0" cy="2014537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7788" name="Line 28">
            <a:extLst>
              <a:ext uri="{FF2B5EF4-FFF2-40B4-BE49-F238E27FC236}">
                <a16:creationId xmlns:a16="http://schemas.microsoft.com/office/drawing/2014/main" id="{01AE4569-01B9-4D2B-BA66-EF3ECBF9A496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6876257" y="3861594"/>
            <a:ext cx="0" cy="3024187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7790" name="Line 30">
            <a:extLst>
              <a:ext uri="{FF2B5EF4-FFF2-40B4-BE49-F238E27FC236}">
                <a16:creationId xmlns:a16="http://schemas.microsoft.com/office/drawing/2014/main" id="{799BEDF1-43C3-4129-AA00-53F9B00F81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48488" y="4581525"/>
            <a:ext cx="0" cy="792163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798" name="Object 38">
                <a:extLst>
                  <a:ext uri="{FF2B5EF4-FFF2-40B4-BE49-F238E27FC236}">
                    <a16:creationId xmlns:a16="http://schemas.microsoft.com/office/drawing/2014/main" id="{FF7CA5E4-E8CD-44FE-8B6C-BFF19A68057E}"/>
                  </a:ext>
                </a:extLst>
              </p:cNvPr>
              <p:cNvSpPr txBox="1"/>
              <p:nvPr/>
            </p:nvSpPr>
            <p:spPr bwMode="auto">
              <a:xfrm>
                <a:off x="8460118" y="5136005"/>
                <a:ext cx="411162" cy="5762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7798" name="Object 38">
                <a:extLst>
                  <a:ext uri="{FF2B5EF4-FFF2-40B4-BE49-F238E27FC236}">
                    <a16:creationId xmlns:a16="http://schemas.microsoft.com/office/drawing/2014/main" id="{FF7CA5E4-E8CD-44FE-8B6C-BFF19A680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0118" y="5136005"/>
                <a:ext cx="411162" cy="5762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801" name="Object 41">
                <a:extLst>
                  <a:ext uri="{FF2B5EF4-FFF2-40B4-BE49-F238E27FC236}">
                    <a16:creationId xmlns:a16="http://schemas.microsoft.com/office/drawing/2014/main" id="{88773489-A81F-4702-A99F-4151813D461D}"/>
                  </a:ext>
                </a:extLst>
              </p:cNvPr>
              <p:cNvSpPr txBox="1"/>
              <p:nvPr/>
            </p:nvSpPr>
            <p:spPr bwMode="auto">
              <a:xfrm>
                <a:off x="5076825" y="2781300"/>
                <a:ext cx="833438" cy="504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7801" name="Object 41">
                <a:extLst>
                  <a:ext uri="{FF2B5EF4-FFF2-40B4-BE49-F238E27FC236}">
                    <a16:creationId xmlns:a16="http://schemas.microsoft.com/office/drawing/2014/main" id="{88773489-A81F-4702-A99F-4151813D4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825" y="2781300"/>
                <a:ext cx="833438" cy="504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1D8D9A-0816-4172-A52A-3DC86410D0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4FBF70-A063-4AE7-9296-26FFD71034CB}" type="slidenum">
              <a:rPr lang="en-US" altLang="en-US" smtClean="0"/>
              <a:pPr/>
              <a:t>26</a:t>
            </a:fld>
            <a:endParaRPr lang="th-TH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7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7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DB225B64-8438-409C-B157-F0755B0230D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turbulence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788" name="Line 4">
            <a:extLst>
              <a:ext uri="{FF2B5EF4-FFF2-40B4-BE49-F238E27FC236}">
                <a16:creationId xmlns:a16="http://schemas.microsoft.com/office/drawing/2014/main" id="{2D9C8CCD-E276-4105-AAF2-8EF79E42A5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0113" y="2060575"/>
            <a:ext cx="0" cy="410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8789" name="Line 5">
            <a:extLst>
              <a:ext uri="{FF2B5EF4-FFF2-40B4-BE49-F238E27FC236}">
                <a16:creationId xmlns:a16="http://schemas.microsoft.com/office/drawing/2014/main" id="{DE0B3F3A-5C12-4EC6-A67F-3B73CA554949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2735263" y="3032125"/>
            <a:ext cx="0" cy="3673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790" name="Object 6">
                <a:extLst>
                  <a:ext uri="{FF2B5EF4-FFF2-40B4-BE49-F238E27FC236}">
                    <a16:creationId xmlns:a16="http://schemas.microsoft.com/office/drawing/2014/main" id="{0E8EA077-0A73-4AA1-9F93-F8628B6EA128}"/>
                  </a:ext>
                </a:extLst>
              </p:cNvPr>
              <p:cNvSpPr txBox="1"/>
              <p:nvPr/>
            </p:nvSpPr>
            <p:spPr bwMode="auto">
              <a:xfrm>
                <a:off x="4572000" y="4652963"/>
                <a:ext cx="369888" cy="4111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8790" name="Object 6">
                <a:extLst>
                  <a:ext uri="{FF2B5EF4-FFF2-40B4-BE49-F238E27FC236}">
                    <a16:creationId xmlns:a16="http://schemas.microsoft.com/office/drawing/2014/main" id="{0E8EA077-0A73-4AA1-9F93-F8628B6EA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4652963"/>
                <a:ext cx="369888" cy="4111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791" name="Object 7">
                <a:extLst>
                  <a:ext uri="{FF2B5EF4-FFF2-40B4-BE49-F238E27FC236}">
                    <a16:creationId xmlns:a16="http://schemas.microsoft.com/office/drawing/2014/main" id="{C1227815-4C91-4780-9B16-1A98FABC2E3D}"/>
                  </a:ext>
                </a:extLst>
              </p:cNvPr>
              <p:cNvSpPr txBox="1"/>
              <p:nvPr/>
            </p:nvSpPr>
            <p:spPr bwMode="auto">
              <a:xfrm>
                <a:off x="539750" y="1341438"/>
                <a:ext cx="1122363" cy="6143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8791" name="Object 7">
                <a:extLst>
                  <a:ext uri="{FF2B5EF4-FFF2-40B4-BE49-F238E27FC236}">
                    <a16:creationId xmlns:a16="http://schemas.microsoft.com/office/drawing/2014/main" id="{C1227815-4C91-4780-9B16-1A98FABC2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750" y="1341438"/>
                <a:ext cx="1122363" cy="6143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792" name="Object 8">
                <a:extLst>
                  <a:ext uri="{FF2B5EF4-FFF2-40B4-BE49-F238E27FC236}">
                    <a16:creationId xmlns:a16="http://schemas.microsoft.com/office/drawing/2014/main" id="{FB21806B-F147-4F98-8F38-50065CC37C1B}"/>
                  </a:ext>
                </a:extLst>
              </p:cNvPr>
              <p:cNvSpPr txBox="1"/>
              <p:nvPr/>
            </p:nvSpPr>
            <p:spPr bwMode="auto">
              <a:xfrm>
                <a:off x="250825" y="2492375"/>
                <a:ext cx="484188" cy="4540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8792" name="Object 8">
                <a:extLst>
                  <a:ext uri="{FF2B5EF4-FFF2-40B4-BE49-F238E27FC236}">
                    <a16:creationId xmlns:a16="http://schemas.microsoft.com/office/drawing/2014/main" id="{FB21806B-F147-4F98-8F38-50065CC37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825" y="2492375"/>
                <a:ext cx="484188" cy="4540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794" name="Line 10">
            <a:extLst>
              <a:ext uri="{FF2B5EF4-FFF2-40B4-BE49-F238E27FC236}">
                <a16:creationId xmlns:a16="http://schemas.microsoft.com/office/drawing/2014/main" id="{C0F5D8C7-9ECC-443D-9770-62FFB8CDC2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48263" y="2133600"/>
            <a:ext cx="0" cy="2662238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8795" name="Line 11">
            <a:extLst>
              <a:ext uri="{FF2B5EF4-FFF2-40B4-BE49-F238E27FC236}">
                <a16:creationId xmlns:a16="http://schemas.microsoft.com/office/drawing/2014/main" id="{23399DEA-5CA9-4DF1-A4CC-F2F45F57269C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6660357" y="3285331"/>
            <a:ext cx="0" cy="3024187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797" name="Object 13">
                <a:extLst>
                  <a:ext uri="{FF2B5EF4-FFF2-40B4-BE49-F238E27FC236}">
                    <a16:creationId xmlns:a16="http://schemas.microsoft.com/office/drawing/2014/main" id="{4736352C-FF55-4689-9099-670057BA795A}"/>
                  </a:ext>
                </a:extLst>
              </p:cNvPr>
              <p:cNvSpPr txBox="1"/>
              <p:nvPr/>
            </p:nvSpPr>
            <p:spPr bwMode="auto">
              <a:xfrm>
                <a:off x="8172450" y="4508500"/>
                <a:ext cx="925513" cy="5492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8797" name="Object 13">
                <a:extLst>
                  <a:ext uri="{FF2B5EF4-FFF2-40B4-BE49-F238E27FC236}">
                    <a16:creationId xmlns:a16="http://schemas.microsoft.com/office/drawing/2014/main" id="{4736352C-FF55-4689-9099-670057BA7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2450" y="4508500"/>
                <a:ext cx="925513" cy="549275"/>
              </a:xfrm>
              <a:prstGeom prst="rect">
                <a:avLst/>
              </a:prstGeom>
              <a:blipFill>
                <a:blip r:embed="rId5"/>
                <a:stretch>
                  <a:fillRect l="-198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798" name="Object 14">
                <a:extLst>
                  <a:ext uri="{FF2B5EF4-FFF2-40B4-BE49-F238E27FC236}">
                    <a16:creationId xmlns:a16="http://schemas.microsoft.com/office/drawing/2014/main" id="{6A50C4C6-2F0B-4A3B-8D90-931FB9261505}"/>
                  </a:ext>
                </a:extLst>
              </p:cNvPr>
              <p:cNvSpPr txBox="1"/>
              <p:nvPr/>
            </p:nvSpPr>
            <p:spPr bwMode="auto">
              <a:xfrm>
                <a:off x="4438650" y="1484313"/>
                <a:ext cx="1636713" cy="6540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</m:sSub>
                        </m:e>
                      </m:func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18798" name="Object 14">
                <a:extLst>
                  <a:ext uri="{FF2B5EF4-FFF2-40B4-BE49-F238E27FC236}">
                    <a16:creationId xmlns:a16="http://schemas.microsoft.com/office/drawing/2014/main" id="{6A50C4C6-2F0B-4A3B-8D90-931FB9261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8650" y="1484313"/>
                <a:ext cx="1636713" cy="654050"/>
              </a:xfrm>
              <a:prstGeom prst="rect">
                <a:avLst/>
              </a:prstGeom>
              <a:blipFill>
                <a:blip r:embed="rId6"/>
                <a:stretch>
                  <a:fillRect l="-111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799" name="Freeform 15">
            <a:extLst>
              <a:ext uri="{FF2B5EF4-FFF2-40B4-BE49-F238E27FC236}">
                <a16:creationId xmlns:a16="http://schemas.microsoft.com/office/drawing/2014/main" id="{55AE02E4-3B4F-4AC3-9D48-9BF9E0B8D56C}"/>
              </a:ext>
            </a:extLst>
          </p:cNvPr>
          <p:cNvSpPr>
            <a:spLocks/>
          </p:cNvSpPr>
          <p:nvPr/>
        </p:nvSpPr>
        <p:spPr bwMode="auto">
          <a:xfrm>
            <a:off x="858838" y="2554288"/>
            <a:ext cx="2921000" cy="2324100"/>
          </a:xfrm>
          <a:custGeom>
            <a:avLst/>
            <a:gdLst>
              <a:gd name="T0" fmla="*/ 39 w 1840"/>
              <a:gd name="T1" fmla="*/ 0 h 1464"/>
              <a:gd name="T2" fmla="*/ 76 w 1840"/>
              <a:gd name="T3" fmla="*/ 384 h 1464"/>
              <a:gd name="T4" fmla="*/ 121 w 1840"/>
              <a:gd name="T5" fmla="*/ 530 h 1464"/>
              <a:gd name="T6" fmla="*/ 176 w 1840"/>
              <a:gd name="T7" fmla="*/ 658 h 1464"/>
              <a:gd name="T8" fmla="*/ 222 w 1840"/>
              <a:gd name="T9" fmla="*/ 777 h 1464"/>
              <a:gd name="T10" fmla="*/ 277 w 1840"/>
              <a:gd name="T11" fmla="*/ 860 h 1464"/>
              <a:gd name="T12" fmla="*/ 332 w 1840"/>
              <a:gd name="T13" fmla="*/ 942 h 1464"/>
              <a:gd name="T14" fmla="*/ 368 w 1840"/>
              <a:gd name="T15" fmla="*/ 997 h 1464"/>
              <a:gd name="T16" fmla="*/ 423 w 1840"/>
              <a:gd name="T17" fmla="*/ 1042 h 1464"/>
              <a:gd name="T18" fmla="*/ 496 w 1840"/>
              <a:gd name="T19" fmla="*/ 1116 h 1464"/>
              <a:gd name="T20" fmla="*/ 588 w 1840"/>
              <a:gd name="T21" fmla="*/ 1152 h 1464"/>
              <a:gd name="T22" fmla="*/ 670 w 1840"/>
              <a:gd name="T23" fmla="*/ 1207 h 1464"/>
              <a:gd name="T24" fmla="*/ 752 w 1840"/>
              <a:gd name="T25" fmla="*/ 1253 h 1464"/>
              <a:gd name="T26" fmla="*/ 844 w 1840"/>
              <a:gd name="T27" fmla="*/ 1298 h 1464"/>
              <a:gd name="T28" fmla="*/ 1072 w 1840"/>
              <a:gd name="T29" fmla="*/ 1353 h 1464"/>
              <a:gd name="T30" fmla="*/ 1383 w 1840"/>
              <a:gd name="T31" fmla="*/ 1408 h 1464"/>
              <a:gd name="T32" fmla="*/ 1438 w 1840"/>
              <a:gd name="T33" fmla="*/ 1417 h 1464"/>
              <a:gd name="T34" fmla="*/ 1721 w 1840"/>
              <a:gd name="T35" fmla="*/ 1426 h 1464"/>
              <a:gd name="T36" fmla="*/ 1749 w 1840"/>
              <a:gd name="T37" fmla="*/ 1445 h 1464"/>
              <a:gd name="T38" fmla="*/ 1804 w 1840"/>
              <a:gd name="T39" fmla="*/ 1454 h 1464"/>
              <a:gd name="T40" fmla="*/ 1840 w 1840"/>
              <a:gd name="T41" fmla="*/ 1463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40" h="1464">
                <a:moveTo>
                  <a:pt x="39" y="0"/>
                </a:moveTo>
                <a:cubicBezTo>
                  <a:pt x="0" y="118"/>
                  <a:pt x="17" y="273"/>
                  <a:pt x="76" y="384"/>
                </a:cubicBezTo>
                <a:cubicBezTo>
                  <a:pt x="85" y="438"/>
                  <a:pt x="91" y="485"/>
                  <a:pt x="121" y="530"/>
                </a:cubicBezTo>
                <a:cubicBezTo>
                  <a:pt x="136" y="577"/>
                  <a:pt x="154" y="613"/>
                  <a:pt x="176" y="658"/>
                </a:cubicBezTo>
                <a:cubicBezTo>
                  <a:pt x="196" y="698"/>
                  <a:pt x="196" y="739"/>
                  <a:pt x="222" y="777"/>
                </a:cubicBezTo>
                <a:cubicBezTo>
                  <a:pt x="233" y="812"/>
                  <a:pt x="257" y="830"/>
                  <a:pt x="277" y="860"/>
                </a:cubicBezTo>
                <a:cubicBezTo>
                  <a:pt x="289" y="895"/>
                  <a:pt x="314" y="910"/>
                  <a:pt x="332" y="942"/>
                </a:cubicBezTo>
                <a:cubicBezTo>
                  <a:pt x="349" y="971"/>
                  <a:pt x="344" y="978"/>
                  <a:pt x="368" y="997"/>
                </a:cubicBezTo>
                <a:cubicBezTo>
                  <a:pt x="406" y="1027"/>
                  <a:pt x="390" y="1001"/>
                  <a:pt x="423" y="1042"/>
                </a:cubicBezTo>
                <a:cubicBezTo>
                  <a:pt x="443" y="1066"/>
                  <a:pt x="468" y="1100"/>
                  <a:pt x="496" y="1116"/>
                </a:cubicBezTo>
                <a:cubicBezTo>
                  <a:pt x="525" y="1132"/>
                  <a:pt x="558" y="1138"/>
                  <a:pt x="588" y="1152"/>
                </a:cubicBezTo>
                <a:cubicBezTo>
                  <a:pt x="614" y="1193"/>
                  <a:pt x="631" y="1182"/>
                  <a:pt x="670" y="1207"/>
                </a:cubicBezTo>
                <a:cubicBezTo>
                  <a:pt x="696" y="1246"/>
                  <a:pt x="710" y="1239"/>
                  <a:pt x="752" y="1253"/>
                </a:cubicBezTo>
                <a:cubicBezTo>
                  <a:pt x="780" y="1294"/>
                  <a:pt x="796" y="1285"/>
                  <a:pt x="844" y="1298"/>
                </a:cubicBezTo>
                <a:cubicBezTo>
                  <a:pt x="922" y="1320"/>
                  <a:pt x="990" y="1344"/>
                  <a:pt x="1072" y="1353"/>
                </a:cubicBezTo>
                <a:cubicBezTo>
                  <a:pt x="1151" y="1407"/>
                  <a:pt x="1296" y="1403"/>
                  <a:pt x="1383" y="1408"/>
                </a:cubicBezTo>
                <a:cubicBezTo>
                  <a:pt x="1401" y="1411"/>
                  <a:pt x="1419" y="1416"/>
                  <a:pt x="1438" y="1417"/>
                </a:cubicBezTo>
                <a:cubicBezTo>
                  <a:pt x="1532" y="1422"/>
                  <a:pt x="1627" y="1418"/>
                  <a:pt x="1721" y="1426"/>
                </a:cubicBezTo>
                <a:cubicBezTo>
                  <a:pt x="1732" y="1427"/>
                  <a:pt x="1738" y="1441"/>
                  <a:pt x="1749" y="1445"/>
                </a:cubicBezTo>
                <a:cubicBezTo>
                  <a:pt x="1767" y="1451"/>
                  <a:pt x="1786" y="1451"/>
                  <a:pt x="1804" y="1454"/>
                </a:cubicBezTo>
                <a:cubicBezTo>
                  <a:pt x="1834" y="1464"/>
                  <a:pt x="1822" y="1463"/>
                  <a:pt x="1840" y="1463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8800" name="Line 16">
            <a:extLst>
              <a:ext uri="{FF2B5EF4-FFF2-40B4-BE49-F238E27FC236}">
                <a16:creationId xmlns:a16="http://schemas.microsoft.com/office/drawing/2014/main" id="{C18AFFFA-C6A1-4CC5-A500-70A71ABF0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263" y="2781300"/>
            <a:ext cx="1439862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8801" name="Line 17">
            <a:extLst>
              <a:ext uri="{FF2B5EF4-FFF2-40B4-BE49-F238E27FC236}">
                <a16:creationId xmlns:a16="http://schemas.microsoft.com/office/drawing/2014/main" id="{35D50A8E-F1F4-4B5E-B32F-D0595A1771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2781300"/>
            <a:ext cx="1296988" cy="20161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558D3-9842-401C-99AC-B5751EFF7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27</a:t>
            </a:fld>
            <a:endParaRPr lang="th-TH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10112B53-88FB-4989-8EBB-85B545A08AF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Kolmogorov Theory (1941)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168" name="Rectangle 232">
            <a:extLst>
              <a:ext uri="{FF2B5EF4-FFF2-40B4-BE49-F238E27FC236}">
                <a16:creationId xmlns:a16="http://schemas.microsoft.com/office/drawing/2014/main" id="{3E4315AA-9A66-4924-915A-764A8A4C60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5013325"/>
            <a:ext cx="7931150" cy="965200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Flow of energy across scales </a:t>
            </a:r>
            <a:r>
              <a:rPr lang="en-US" altLang="en-US" sz="2800">
                <a:sym typeface="Wingdings" panose="05000000000000000000" pitchFamily="2" charset="2"/>
              </a:rPr>
              <a:t> Turbulent cascade</a:t>
            </a:r>
            <a:endParaRPr lang="th-TH" altLang="en-US" sz="2800">
              <a:sym typeface="Wingdings" panose="05000000000000000000" pitchFamily="2" charset="2"/>
            </a:endParaRPr>
          </a:p>
        </p:txBody>
      </p:sp>
      <p:sp>
        <p:nvSpPr>
          <p:cNvPr id="167939" name="AutoShape 3">
            <a:extLst>
              <a:ext uri="{FF2B5EF4-FFF2-40B4-BE49-F238E27FC236}">
                <a16:creationId xmlns:a16="http://schemas.microsoft.com/office/drawing/2014/main" id="{C6E30CF6-A802-4659-8685-B2A65E9C0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284538"/>
            <a:ext cx="720725" cy="504825"/>
          </a:xfrm>
          <a:prstGeom prst="rightArrow">
            <a:avLst>
              <a:gd name="adj1" fmla="val 50000"/>
              <a:gd name="adj2" fmla="val 356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7940" name="Text Box 4">
            <a:extLst>
              <a:ext uri="{FF2B5EF4-FFF2-40B4-BE49-F238E27FC236}">
                <a16:creationId xmlns:a16="http://schemas.microsoft.com/office/drawing/2014/main" id="{31C4EA77-3FB9-452C-B53B-818F48A06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565400"/>
            <a:ext cx="1296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Energy Input</a:t>
            </a:r>
            <a:endParaRPr kumimoji="0" lang="th-TH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7941" name="Text Box 5">
            <a:extLst>
              <a:ext uri="{FF2B5EF4-FFF2-40B4-BE49-F238E27FC236}">
                <a16:creationId xmlns:a16="http://schemas.microsoft.com/office/drawing/2014/main" id="{E979F98E-BA44-413A-AFA3-39BBD6164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133600"/>
            <a:ext cx="79216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Outer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Scales</a:t>
            </a:r>
            <a:endParaRPr kumimoji="0" lang="th-TH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grpSp>
        <p:nvGrpSpPr>
          <p:cNvPr id="167942" name="Group 6">
            <a:extLst>
              <a:ext uri="{FF2B5EF4-FFF2-40B4-BE49-F238E27FC236}">
                <a16:creationId xmlns:a16="http://schemas.microsoft.com/office/drawing/2014/main" id="{79EDBF35-14E2-4314-B1C8-95E084585A4C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3141663"/>
            <a:ext cx="792162" cy="792162"/>
            <a:chOff x="748" y="1979"/>
            <a:chExt cx="499" cy="499"/>
          </a:xfrm>
        </p:grpSpPr>
        <p:sp>
          <p:nvSpPr>
            <p:cNvPr id="167943" name="Oval 7">
              <a:extLst>
                <a:ext uri="{FF2B5EF4-FFF2-40B4-BE49-F238E27FC236}">
                  <a16:creationId xmlns:a16="http://schemas.microsoft.com/office/drawing/2014/main" id="{86D05D93-6459-4E8B-8006-DF4F09EB2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44" name="Line 8">
              <a:extLst>
                <a:ext uri="{FF2B5EF4-FFF2-40B4-BE49-F238E27FC236}">
                  <a16:creationId xmlns:a16="http://schemas.microsoft.com/office/drawing/2014/main" id="{D7AB0FD9-8C46-4D06-BF0B-06EA7714C9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167945" name="AutoShape 9">
            <a:extLst>
              <a:ext uri="{FF2B5EF4-FFF2-40B4-BE49-F238E27FC236}">
                <a16:creationId xmlns:a16="http://schemas.microsoft.com/office/drawing/2014/main" id="{7A481F4A-25FF-489B-BE83-84822FD31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3284538"/>
            <a:ext cx="720725" cy="504825"/>
          </a:xfrm>
          <a:prstGeom prst="rightArrow">
            <a:avLst>
              <a:gd name="adj1" fmla="val 50000"/>
              <a:gd name="adj2" fmla="val 356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grpSp>
        <p:nvGrpSpPr>
          <p:cNvPr id="167946" name="Group 10">
            <a:extLst>
              <a:ext uri="{FF2B5EF4-FFF2-40B4-BE49-F238E27FC236}">
                <a16:creationId xmlns:a16="http://schemas.microsoft.com/office/drawing/2014/main" id="{AAB5DE14-E0A5-40CE-8571-01CAD912B2F5}"/>
              </a:ext>
            </a:extLst>
          </p:cNvPr>
          <p:cNvGrpSpPr>
            <a:grpSpLocks/>
          </p:cNvGrpSpPr>
          <p:nvPr/>
        </p:nvGrpSpPr>
        <p:grpSpPr bwMode="auto">
          <a:xfrm>
            <a:off x="2627313" y="3141663"/>
            <a:ext cx="395287" cy="395287"/>
            <a:chOff x="748" y="1979"/>
            <a:chExt cx="499" cy="499"/>
          </a:xfrm>
        </p:grpSpPr>
        <p:sp>
          <p:nvSpPr>
            <p:cNvPr id="167947" name="Oval 11">
              <a:extLst>
                <a:ext uri="{FF2B5EF4-FFF2-40B4-BE49-F238E27FC236}">
                  <a16:creationId xmlns:a16="http://schemas.microsoft.com/office/drawing/2014/main" id="{0BE2FBB6-2E65-4E17-953E-EE5710330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48" name="Line 12">
              <a:extLst>
                <a:ext uri="{FF2B5EF4-FFF2-40B4-BE49-F238E27FC236}">
                  <a16:creationId xmlns:a16="http://schemas.microsoft.com/office/drawing/2014/main" id="{6DD31484-6150-4C8C-8DF9-DE284857C1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49" name="Group 13">
            <a:extLst>
              <a:ext uri="{FF2B5EF4-FFF2-40B4-BE49-F238E27FC236}">
                <a16:creationId xmlns:a16="http://schemas.microsoft.com/office/drawing/2014/main" id="{C385756E-908C-4476-977A-CF1258687D1B}"/>
              </a:ext>
            </a:extLst>
          </p:cNvPr>
          <p:cNvGrpSpPr>
            <a:grpSpLocks/>
          </p:cNvGrpSpPr>
          <p:nvPr/>
        </p:nvGrpSpPr>
        <p:grpSpPr bwMode="auto">
          <a:xfrm>
            <a:off x="2627313" y="3644900"/>
            <a:ext cx="395287" cy="395288"/>
            <a:chOff x="748" y="1979"/>
            <a:chExt cx="499" cy="499"/>
          </a:xfrm>
        </p:grpSpPr>
        <p:sp>
          <p:nvSpPr>
            <p:cNvPr id="167950" name="Oval 14">
              <a:extLst>
                <a:ext uri="{FF2B5EF4-FFF2-40B4-BE49-F238E27FC236}">
                  <a16:creationId xmlns:a16="http://schemas.microsoft.com/office/drawing/2014/main" id="{0783CEF9-1530-4A62-B39F-CC8910FA8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51" name="Line 15">
              <a:extLst>
                <a:ext uri="{FF2B5EF4-FFF2-40B4-BE49-F238E27FC236}">
                  <a16:creationId xmlns:a16="http://schemas.microsoft.com/office/drawing/2014/main" id="{064BA40E-C957-4462-87A4-D224B0DFAC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52" name="Group 16">
            <a:extLst>
              <a:ext uri="{FF2B5EF4-FFF2-40B4-BE49-F238E27FC236}">
                <a16:creationId xmlns:a16="http://schemas.microsoft.com/office/drawing/2014/main" id="{FC164022-C22E-4981-BEE4-3FDF0C699530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3644900"/>
            <a:ext cx="395287" cy="395288"/>
            <a:chOff x="748" y="1979"/>
            <a:chExt cx="499" cy="499"/>
          </a:xfrm>
        </p:grpSpPr>
        <p:sp>
          <p:nvSpPr>
            <p:cNvPr id="167953" name="Oval 17">
              <a:extLst>
                <a:ext uri="{FF2B5EF4-FFF2-40B4-BE49-F238E27FC236}">
                  <a16:creationId xmlns:a16="http://schemas.microsoft.com/office/drawing/2014/main" id="{F3747A05-F349-41C0-9AF0-6F791FE28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54" name="Line 18">
              <a:extLst>
                <a:ext uri="{FF2B5EF4-FFF2-40B4-BE49-F238E27FC236}">
                  <a16:creationId xmlns:a16="http://schemas.microsoft.com/office/drawing/2014/main" id="{AE1873A6-8A46-4012-9DCE-4391D780D7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55" name="Group 19">
            <a:extLst>
              <a:ext uri="{FF2B5EF4-FFF2-40B4-BE49-F238E27FC236}">
                <a16:creationId xmlns:a16="http://schemas.microsoft.com/office/drawing/2014/main" id="{725E986D-BB03-45DA-90AB-CF8929B801EA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3141663"/>
            <a:ext cx="395287" cy="395287"/>
            <a:chOff x="748" y="1979"/>
            <a:chExt cx="499" cy="499"/>
          </a:xfrm>
        </p:grpSpPr>
        <p:sp>
          <p:nvSpPr>
            <p:cNvPr id="167956" name="Oval 20">
              <a:extLst>
                <a:ext uri="{FF2B5EF4-FFF2-40B4-BE49-F238E27FC236}">
                  <a16:creationId xmlns:a16="http://schemas.microsoft.com/office/drawing/2014/main" id="{FEA204AD-1003-4016-BD5E-0E5A5A430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57" name="Line 21">
              <a:extLst>
                <a:ext uri="{FF2B5EF4-FFF2-40B4-BE49-F238E27FC236}">
                  <a16:creationId xmlns:a16="http://schemas.microsoft.com/office/drawing/2014/main" id="{81C10BCA-198A-4B74-999F-DC2CE7A15F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58" name="Group 22">
            <a:extLst>
              <a:ext uri="{FF2B5EF4-FFF2-40B4-BE49-F238E27FC236}">
                <a16:creationId xmlns:a16="http://schemas.microsoft.com/office/drawing/2014/main" id="{87A01D33-7BB2-461F-B6DE-12C5C438CC83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3141663"/>
            <a:ext cx="198437" cy="198437"/>
            <a:chOff x="748" y="1979"/>
            <a:chExt cx="499" cy="499"/>
          </a:xfrm>
        </p:grpSpPr>
        <p:sp>
          <p:nvSpPr>
            <p:cNvPr id="167959" name="Oval 23">
              <a:extLst>
                <a:ext uri="{FF2B5EF4-FFF2-40B4-BE49-F238E27FC236}">
                  <a16:creationId xmlns:a16="http://schemas.microsoft.com/office/drawing/2014/main" id="{7A16AF36-4E56-460D-A65D-02FA42B99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60" name="Line 24">
              <a:extLst>
                <a:ext uri="{FF2B5EF4-FFF2-40B4-BE49-F238E27FC236}">
                  <a16:creationId xmlns:a16="http://schemas.microsoft.com/office/drawing/2014/main" id="{1F876131-482F-4502-89B8-49C68D5436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167961" name="AutoShape 25">
            <a:extLst>
              <a:ext uri="{FF2B5EF4-FFF2-40B4-BE49-F238E27FC236}">
                <a16:creationId xmlns:a16="http://schemas.microsoft.com/office/drawing/2014/main" id="{AE3521BB-36BB-4311-A4F3-CDFB18E75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357563"/>
            <a:ext cx="720725" cy="504825"/>
          </a:xfrm>
          <a:prstGeom prst="rightArrow">
            <a:avLst>
              <a:gd name="adj1" fmla="val 50000"/>
              <a:gd name="adj2" fmla="val 356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7962" name="AutoShape 26">
            <a:extLst>
              <a:ext uri="{FF2B5EF4-FFF2-40B4-BE49-F238E27FC236}">
                <a16:creationId xmlns:a16="http://schemas.microsoft.com/office/drawing/2014/main" id="{A5B6A204-F829-40EA-A047-3C0EE9AB7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3357563"/>
            <a:ext cx="720725" cy="504825"/>
          </a:xfrm>
          <a:prstGeom prst="rightArrow">
            <a:avLst>
              <a:gd name="adj1" fmla="val 50000"/>
              <a:gd name="adj2" fmla="val 356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7963" name="AutoShape 27">
            <a:extLst>
              <a:ext uri="{FF2B5EF4-FFF2-40B4-BE49-F238E27FC236}">
                <a16:creationId xmlns:a16="http://schemas.microsoft.com/office/drawing/2014/main" id="{C2AC535E-CA5E-491F-AFAC-EE89F2C8C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3357563"/>
            <a:ext cx="720725" cy="504825"/>
          </a:xfrm>
          <a:prstGeom prst="rightArrow">
            <a:avLst>
              <a:gd name="adj1" fmla="val 50000"/>
              <a:gd name="adj2" fmla="val 356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grpSp>
        <p:nvGrpSpPr>
          <p:cNvPr id="167964" name="Group 28">
            <a:extLst>
              <a:ext uri="{FF2B5EF4-FFF2-40B4-BE49-F238E27FC236}">
                <a16:creationId xmlns:a16="http://schemas.microsoft.com/office/drawing/2014/main" id="{2C609529-19DB-461A-9661-02AF841197E9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3141663"/>
            <a:ext cx="198437" cy="198437"/>
            <a:chOff x="748" y="1979"/>
            <a:chExt cx="499" cy="499"/>
          </a:xfrm>
        </p:grpSpPr>
        <p:sp>
          <p:nvSpPr>
            <p:cNvPr id="167965" name="Oval 29">
              <a:extLst>
                <a:ext uri="{FF2B5EF4-FFF2-40B4-BE49-F238E27FC236}">
                  <a16:creationId xmlns:a16="http://schemas.microsoft.com/office/drawing/2014/main" id="{502512CF-EC1F-49A2-9590-2A3E41547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66" name="Line 30">
              <a:extLst>
                <a:ext uri="{FF2B5EF4-FFF2-40B4-BE49-F238E27FC236}">
                  <a16:creationId xmlns:a16="http://schemas.microsoft.com/office/drawing/2014/main" id="{7B497666-0DAD-472A-97D5-394A2E6B3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67" name="Group 31">
            <a:extLst>
              <a:ext uri="{FF2B5EF4-FFF2-40B4-BE49-F238E27FC236}">
                <a16:creationId xmlns:a16="http://schemas.microsoft.com/office/drawing/2014/main" id="{7183D3AD-7818-4344-A52B-EFC9DB20838E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3357563"/>
            <a:ext cx="198437" cy="198437"/>
            <a:chOff x="748" y="1979"/>
            <a:chExt cx="499" cy="499"/>
          </a:xfrm>
        </p:grpSpPr>
        <p:sp>
          <p:nvSpPr>
            <p:cNvPr id="167968" name="Oval 32">
              <a:extLst>
                <a:ext uri="{FF2B5EF4-FFF2-40B4-BE49-F238E27FC236}">
                  <a16:creationId xmlns:a16="http://schemas.microsoft.com/office/drawing/2014/main" id="{DD863D35-A45A-464E-99F1-5D2674622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69" name="Line 33">
              <a:extLst>
                <a:ext uri="{FF2B5EF4-FFF2-40B4-BE49-F238E27FC236}">
                  <a16:creationId xmlns:a16="http://schemas.microsoft.com/office/drawing/2014/main" id="{B8A52968-D9C1-4994-ACF7-EAE08C38E1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70" name="Group 34">
            <a:extLst>
              <a:ext uri="{FF2B5EF4-FFF2-40B4-BE49-F238E27FC236}">
                <a16:creationId xmlns:a16="http://schemas.microsoft.com/office/drawing/2014/main" id="{B37AE748-5A61-4AC2-B23E-017D425C9F1A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3357563"/>
            <a:ext cx="198437" cy="198437"/>
            <a:chOff x="748" y="1979"/>
            <a:chExt cx="499" cy="499"/>
          </a:xfrm>
        </p:grpSpPr>
        <p:sp>
          <p:nvSpPr>
            <p:cNvPr id="167971" name="Oval 35">
              <a:extLst>
                <a:ext uri="{FF2B5EF4-FFF2-40B4-BE49-F238E27FC236}">
                  <a16:creationId xmlns:a16="http://schemas.microsoft.com/office/drawing/2014/main" id="{FAC4DDA1-C787-4FEA-BCF1-BF9EE057D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72" name="Line 36">
              <a:extLst>
                <a:ext uri="{FF2B5EF4-FFF2-40B4-BE49-F238E27FC236}">
                  <a16:creationId xmlns:a16="http://schemas.microsoft.com/office/drawing/2014/main" id="{B67E21B7-8697-4929-98BC-8ADA39FFCC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73" name="Group 37">
            <a:extLst>
              <a:ext uri="{FF2B5EF4-FFF2-40B4-BE49-F238E27FC236}">
                <a16:creationId xmlns:a16="http://schemas.microsoft.com/office/drawing/2014/main" id="{6B8460EF-FB88-4C4A-A582-F883FC508DE5}"/>
              </a:ext>
            </a:extLst>
          </p:cNvPr>
          <p:cNvGrpSpPr>
            <a:grpSpLocks/>
          </p:cNvGrpSpPr>
          <p:nvPr/>
        </p:nvGrpSpPr>
        <p:grpSpPr bwMode="auto">
          <a:xfrm>
            <a:off x="4949825" y="3141663"/>
            <a:ext cx="198438" cy="198437"/>
            <a:chOff x="748" y="1979"/>
            <a:chExt cx="499" cy="499"/>
          </a:xfrm>
        </p:grpSpPr>
        <p:sp>
          <p:nvSpPr>
            <p:cNvPr id="167974" name="Oval 38">
              <a:extLst>
                <a:ext uri="{FF2B5EF4-FFF2-40B4-BE49-F238E27FC236}">
                  <a16:creationId xmlns:a16="http://schemas.microsoft.com/office/drawing/2014/main" id="{ACFC3650-17BD-4BCF-A21F-1D7648070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75" name="Line 39">
              <a:extLst>
                <a:ext uri="{FF2B5EF4-FFF2-40B4-BE49-F238E27FC236}">
                  <a16:creationId xmlns:a16="http://schemas.microsoft.com/office/drawing/2014/main" id="{12453D52-FB20-404A-9548-5B2A2B672F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76" name="Group 40">
            <a:extLst>
              <a:ext uri="{FF2B5EF4-FFF2-40B4-BE49-F238E27FC236}">
                <a16:creationId xmlns:a16="http://schemas.microsoft.com/office/drawing/2014/main" id="{63AB4160-351B-4159-84A1-D03346C027D3}"/>
              </a:ext>
            </a:extLst>
          </p:cNvPr>
          <p:cNvGrpSpPr>
            <a:grpSpLocks/>
          </p:cNvGrpSpPr>
          <p:nvPr/>
        </p:nvGrpSpPr>
        <p:grpSpPr bwMode="auto">
          <a:xfrm>
            <a:off x="5165725" y="3141663"/>
            <a:ext cx="198438" cy="198437"/>
            <a:chOff x="748" y="1979"/>
            <a:chExt cx="499" cy="499"/>
          </a:xfrm>
        </p:grpSpPr>
        <p:sp>
          <p:nvSpPr>
            <p:cNvPr id="167977" name="Oval 41">
              <a:extLst>
                <a:ext uri="{FF2B5EF4-FFF2-40B4-BE49-F238E27FC236}">
                  <a16:creationId xmlns:a16="http://schemas.microsoft.com/office/drawing/2014/main" id="{2D1AAB26-CC85-4C47-A836-394DE97A5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78" name="Line 42">
              <a:extLst>
                <a:ext uri="{FF2B5EF4-FFF2-40B4-BE49-F238E27FC236}">
                  <a16:creationId xmlns:a16="http://schemas.microsoft.com/office/drawing/2014/main" id="{36D7C4E3-135F-466A-913B-3684B909D4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79" name="Group 43">
            <a:extLst>
              <a:ext uri="{FF2B5EF4-FFF2-40B4-BE49-F238E27FC236}">
                <a16:creationId xmlns:a16="http://schemas.microsoft.com/office/drawing/2014/main" id="{540E68FF-4405-412E-A17A-1F284692B5BC}"/>
              </a:ext>
            </a:extLst>
          </p:cNvPr>
          <p:cNvGrpSpPr>
            <a:grpSpLocks/>
          </p:cNvGrpSpPr>
          <p:nvPr/>
        </p:nvGrpSpPr>
        <p:grpSpPr bwMode="auto">
          <a:xfrm>
            <a:off x="4949825" y="3375025"/>
            <a:ext cx="198438" cy="198438"/>
            <a:chOff x="748" y="1979"/>
            <a:chExt cx="499" cy="499"/>
          </a:xfrm>
        </p:grpSpPr>
        <p:sp>
          <p:nvSpPr>
            <p:cNvPr id="167980" name="Oval 44">
              <a:extLst>
                <a:ext uri="{FF2B5EF4-FFF2-40B4-BE49-F238E27FC236}">
                  <a16:creationId xmlns:a16="http://schemas.microsoft.com/office/drawing/2014/main" id="{F387BEFC-31E0-4D77-88BD-5E4089E46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81" name="Line 45">
              <a:extLst>
                <a:ext uri="{FF2B5EF4-FFF2-40B4-BE49-F238E27FC236}">
                  <a16:creationId xmlns:a16="http://schemas.microsoft.com/office/drawing/2014/main" id="{CC474F0F-F1E5-4806-B2B6-63F43234A6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82" name="Group 46">
            <a:extLst>
              <a:ext uri="{FF2B5EF4-FFF2-40B4-BE49-F238E27FC236}">
                <a16:creationId xmlns:a16="http://schemas.microsoft.com/office/drawing/2014/main" id="{C5B3FD68-06AB-45B4-A05D-466548C9A2FA}"/>
              </a:ext>
            </a:extLst>
          </p:cNvPr>
          <p:cNvGrpSpPr>
            <a:grpSpLocks/>
          </p:cNvGrpSpPr>
          <p:nvPr/>
        </p:nvGrpSpPr>
        <p:grpSpPr bwMode="auto">
          <a:xfrm>
            <a:off x="5165725" y="3357563"/>
            <a:ext cx="198438" cy="198437"/>
            <a:chOff x="748" y="1979"/>
            <a:chExt cx="499" cy="499"/>
          </a:xfrm>
        </p:grpSpPr>
        <p:sp>
          <p:nvSpPr>
            <p:cNvPr id="167983" name="Oval 47">
              <a:extLst>
                <a:ext uri="{FF2B5EF4-FFF2-40B4-BE49-F238E27FC236}">
                  <a16:creationId xmlns:a16="http://schemas.microsoft.com/office/drawing/2014/main" id="{84EE5FFE-AC98-4769-B93F-2AD0D6E13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84" name="Line 48">
              <a:extLst>
                <a:ext uri="{FF2B5EF4-FFF2-40B4-BE49-F238E27FC236}">
                  <a16:creationId xmlns:a16="http://schemas.microsoft.com/office/drawing/2014/main" id="{6FACFED4-7C23-41C2-A839-426720CAF5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85" name="Group 49">
            <a:extLst>
              <a:ext uri="{FF2B5EF4-FFF2-40B4-BE49-F238E27FC236}">
                <a16:creationId xmlns:a16="http://schemas.microsoft.com/office/drawing/2014/main" id="{1C774126-8F8C-4BE4-B30A-E223F09852BB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3644900"/>
            <a:ext cx="198437" cy="198438"/>
            <a:chOff x="748" y="1979"/>
            <a:chExt cx="499" cy="499"/>
          </a:xfrm>
        </p:grpSpPr>
        <p:sp>
          <p:nvSpPr>
            <p:cNvPr id="167986" name="Oval 50">
              <a:extLst>
                <a:ext uri="{FF2B5EF4-FFF2-40B4-BE49-F238E27FC236}">
                  <a16:creationId xmlns:a16="http://schemas.microsoft.com/office/drawing/2014/main" id="{233265E2-8C89-4C28-BD23-2332681DF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87" name="Line 51">
              <a:extLst>
                <a:ext uri="{FF2B5EF4-FFF2-40B4-BE49-F238E27FC236}">
                  <a16:creationId xmlns:a16="http://schemas.microsoft.com/office/drawing/2014/main" id="{27BD26D0-1923-43F9-8A11-D2B82D9467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88" name="Group 52">
            <a:extLst>
              <a:ext uri="{FF2B5EF4-FFF2-40B4-BE49-F238E27FC236}">
                <a16:creationId xmlns:a16="http://schemas.microsoft.com/office/drawing/2014/main" id="{9CCEE071-FAF7-4C84-BD64-140C0514CC04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3662363"/>
            <a:ext cx="198438" cy="198437"/>
            <a:chOff x="748" y="1979"/>
            <a:chExt cx="499" cy="499"/>
          </a:xfrm>
        </p:grpSpPr>
        <p:sp>
          <p:nvSpPr>
            <p:cNvPr id="167989" name="Oval 53">
              <a:extLst>
                <a:ext uri="{FF2B5EF4-FFF2-40B4-BE49-F238E27FC236}">
                  <a16:creationId xmlns:a16="http://schemas.microsoft.com/office/drawing/2014/main" id="{C1552B8C-FF0B-4280-961F-5F3631A8C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90" name="Line 54">
              <a:extLst>
                <a:ext uri="{FF2B5EF4-FFF2-40B4-BE49-F238E27FC236}">
                  <a16:creationId xmlns:a16="http://schemas.microsoft.com/office/drawing/2014/main" id="{E9342B35-B453-45F1-AF0F-40F94AD68A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91" name="Group 55">
            <a:extLst>
              <a:ext uri="{FF2B5EF4-FFF2-40B4-BE49-F238E27FC236}">
                <a16:creationId xmlns:a16="http://schemas.microsoft.com/office/drawing/2014/main" id="{55C6346C-45A3-4EEB-AA7F-2239CEE82C91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3878263"/>
            <a:ext cx="198437" cy="198437"/>
            <a:chOff x="748" y="1979"/>
            <a:chExt cx="499" cy="499"/>
          </a:xfrm>
        </p:grpSpPr>
        <p:sp>
          <p:nvSpPr>
            <p:cNvPr id="167992" name="Oval 56">
              <a:extLst>
                <a:ext uri="{FF2B5EF4-FFF2-40B4-BE49-F238E27FC236}">
                  <a16:creationId xmlns:a16="http://schemas.microsoft.com/office/drawing/2014/main" id="{5B2DC253-9A9F-4E58-A724-5C575D4B6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93" name="Line 57">
              <a:extLst>
                <a:ext uri="{FF2B5EF4-FFF2-40B4-BE49-F238E27FC236}">
                  <a16:creationId xmlns:a16="http://schemas.microsoft.com/office/drawing/2014/main" id="{8B224877-212C-4443-A9AC-4BBE2AA58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94" name="Group 58">
            <a:extLst>
              <a:ext uri="{FF2B5EF4-FFF2-40B4-BE49-F238E27FC236}">
                <a16:creationId xmlns:a16="http://schemas.microsoft.com/office/drawing/2014/main" id="{A8F1DC5E-529D-4A7B-892C-B68D2A0680B5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3878263"/>
            <a:ext cx="198437" cy="198437"/>
            <a:chOff x="748" y="1979"/>
            <a:chExt cx="499" cy="499"/>
          </a:xfrm>
        </p:grpSpPr>
        <p:sp>
          <p:nvSpPr>
            <p:cNvPr id="167995" name="Oval 59">
              <a:extLst>
                <a:ext uri="{FF2B5EF4-FFF2-40B4-BE49-F238E27FC236}">
                  <a16:creationId xmlns:a16="http://schemas.microsoft.com/office/drawing/2014/main" id="{B20DD57F-3C82-466E-9521-F2DEA811E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96" name="Line 60">
              <a:extLst>
                <a:ext uri="{FF2B5EF4-FFF2-40B4-BE49-F238E27FC236}">
                  <a16:creationId xmlns:a16="http://schemas.microsoft.com/office/drawing/2014/main" id="{F7EB7612-2438-497A-BAD4-8938F6A34D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7997" name="Group 61">
            <a:extLst>
              <a:ext uri="{FF2B5EF4-FFF2-40B4-BE49-F238E27FC236}">
                <a16:creationId xmlns:a16="http://schemas.microsoft.com/office/drawing/2014/main" id="{85538894-B5BB-4A4D-9316-CCE12B09E08A}"/>
              </a:ext>
            </a:extLst>
          </p:cNvPr>
          <p:cNvGrpSpPr>
            <a:grpSpLocks/>
          </p:cNvGrpSpPr>
          <p:nvPr/>
        </p:nvGrpSpPr>
        <p:grpSpPr bwMode="auto">
          <a:xfrm>
            <a:off x="4949825" y="3662363"/>
            <a:ext cx="198438" cy="198437"/>
            <a:chOff x="748" y="1979"/>
            <a:chExt cx="499" cy="499"/>
          </a:xfrm>
        </p:grpSpPr>
        <p:sp>
          <p:nvSpPr>
            <p:cNvPr id="167998" name="Oval 62">
              <a:extLst>
                <a:ext uri="{FF2B5EF4-FFF2-40B4-BE49-F238E27FC236}">
                  <a16:creationId xmlns:a16="http://schemas.microsoft.com/office/drawing/2014/main" id="{0B3E0223-5A89-4A02-8420-C942A1F07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7999" name="Line 63">
              <a:extLst>
                <a:ext uri="{FF2B5EF4-FFF2-40B4-BE49-F238E27FC236}">
                  <a16:creationId xmlns:a16="http://schemas.microsoft.com/office/drawing/2014/main" id="{C56C4EAA-95ED-4A00-8D79-705A113A16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00" name="Group 64">
            <a:extLst>
              <a:ext uri="{FF2B5EF4-FFF2-40B4-BE49-F238E27FC236}">
                <a16:creationId xmlns:a16="http://schemas.microsoft.com/office/drawing/2014/main" id="{A940FA4D-20C2-4B39-BB2C-4A43592E37E5}"/>
              </a:ext>
            </a:extLst>
          </p:cNvPr>
          <p:cNvGrpSpPr>
            <a:grpSpLocks/>
          </p:cNvGrpSpPr>
          <p:nvPr/>
        </p:nvGrpSpPr>
        <p:grpSpPr bwMode="auto">
          <a:xfrm>
            <a:off x="5165725" y="3662363"/>
            <a:ext cx="198438" cy="198437"/>
            <a:chOff x="748" y="1979"/>
            <a:chExt cx="499" cy="499"/>
          </a:xfrm>
        </p:grpSpPr>
        <p:sp>
          <p:nvSpPr>
            <p:cNvPr id="168001" name="Oval 65">
              <a:extLst>
                <a:ext uri="{FF2B5EF4-FFF2-40B4-BE49-F238E27FC236}">
                  <a16:creationId xmlns:a16="http://schemas.microsoft.com/office/drawing/2014/main" id="{287BB9C7-4C3B-49AC-A1FC-FC937A790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02" name="Line 66">
              <a:extLst>
                <a:ext uri="{FF2B5EF4-FFF2-40B4-BE49-F238E27FC236}">
                  <a16:creationId xmlns:a16="http://schemas.microsoft.com/office/drawing/2014/main" id="{BE47CBA4-103C-4E77-9AF7-E26E183B37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03" name="Group 67">
            <a:extLst>
              <a:ext uri="{FF2B5EF4-FFF2-40B4-BE49-F238E27FC236}">
                <a16:creationId xmlns:a16="http://schemas.microsoft.com/office/drawing/2014/main" id="{BFDB4B76-EA85-4194-8C8B-D3E182979AC2}"/>
              </a:ext>
            </a:extLst>
          </p:cNvPr>
          <p:cNvGrpSpPr>
            <a:grpSpLocks/>
          </p:cNvGrpSpPr>
          <p:nvPr/>
        </p:nvGrpSpPr>
        <p:grpSpPr bwMode="auto">
          <a:xfrm>
            <a:off x="4949825" y="3878263"/>
            <a:ext cx="198438" cy="198437"/>
            <a:chOff x="748" y="1979"/>
            <a:chExt cx="499" cy="499"/>
          </a:xfrm>
        </p:grpSpPr>
        <p:sp>
          <p:nvSpPr>
            <p:cNvPr id="168004" name="Oval 68">
              <a:extLst>
                <a:ext uri="{FF2B5EF4-FFF2-40B4-BE49-F238E27FC236}">
                  <a16:creationId xmlns:a16="http://schemas.microsoft.com/office/drawing/2014/main" id="{BDB9AC53-AE5D-447B-B14A-1BC949CAE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05" name="Line 69">
              <a:extLst>
                <a:ext uri="{FF2B5EF4-FFF2-40B4-BE49-F238E27FC236}">
                  <a16:creationId xmlns:a16="http://schemas.microsoft.com/office/drawing/2014/main" id="{513FDF06-A36B-4803-A3BB-F8C18A7AC2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06" name="Group 70">
            <a:extLst>
              <a:ext uri="{FF2B5EF4-FFF2-40B4-BE49-F238E27FC236}">
                <a16:creationId xmlns:a16="http://schemas.microsoft.com/office/drawing/2014/main" id="{548C3C6C-1375-4C29-AEAF-4A0666FAE650}"/>
              </a:ext>
            </a:extLst>
          </p:cNvPr>
          <p:cNvGrpSpPr>
            <a:grpSpLocks/>
          </p:cNvGrpSpPr>
          <p:nvPr/>
        </p:nvGrpSpPr>
        <p:grpSpPr bwMode="auto">
          <a:xfrm>
            <a:off x="5148263" y="3860800"/>
            <a:ext cx="198437" cy="198438"/>
            <a:chOff x="748" y="1979"/>
            <a:chExt cx="499" cy="499"/>
          </a:xfrm>
        </p:grpSpPr>
        <p:sp>
          <p:nvSpPr>
            <p:cNvPr id="168007" name="Oval 71">
              <a:extLst>
                <a:ext uri="{FF2B5EF4-FFF2-40B4-BE49-F238E27FC236}">
                  <a16:creationId xmlns:a16="http://schemas.microsoft.com/office/drawing/2014/main" id="{E658BA8F-6C25-4C5F-8968-FF1D2A4D3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08" name="Line 72">
              <a:extLst>
                <a:ext uri="{FF2B5EF4-FFF2-40B4-BE49-F238E27FC236}">
                  <a16:creationId xmlns:a16="http://schemas.microsoft.com/office/drawing/2014/main" id="{8A0365B9-B515-424F-998F-CCC9CDE2A5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09" name="Group 73">
            <a:extLst>
              <a:ext uri="{FF2B5EF4-FFF2-40B4-BE49-F238E27FC236}">
                <a16:creationId xmlns:a16="http://schemas.microsoft.com/office/drawing/2014/main" id="{3D8F63D8-F9C1-4C59-A541-209F0C6F9A52}"/>
              </a:ext>
            </a:extLst>
          </p:cNvPr>
          <p:cNvGrpSpPr>
            <a:grpSpLocks/>
          </p:cNvGrpSpPr>
          <p:nvPr/>
        </p:nvGrpSpPr>
        <p:grpSpPr bwMode="auto">
          <a:xfrm>
            <a:off x="6761163" y="3068638"/>
            <a:ext cx="100012" cy="100012"/>
            <a:chOff x="748" y="1979"/>
            <a:chExt cx="499" cy="499"/>
          </a:xfrm>
        </p:grpSpPr>
        <p:sp>
          <p:nvSpPr>
            <p:cNvPr id="168010" name="Oval 74">
              <a:extLst>
                <a:ext uri="{FF2B5EF4-FFF2-40B4-BE49-F238E27FC236}">
                  <a16:creationId xmlns:a16="http://schemas.microsoft.com/office/drawing/2014/main" id="{85618D91-5A2C-4CC4-A81C-87A3321E7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11" name="Line 75">
              <a:extLst>
                <a:ext uri="{FF2B5EF4-FFF2-40B4-BE49-F238E27FC236}">
                  <a16:creationId xmlns:a16="http://schemas.microsoft.com/office/drawing/2014/main" id="{73ABF4BD-4FCA-47DF-A5B0-8E40A450AB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12" name="Group 76">
            <a:extLst>
              <a:ext uri="{FF2B5EF4-FFF2-40B4-BE49-F238E27FC236}">
                <a16:creationId xmlns:a16="http://schemas.microsoft.com/office/drawing/2014/main" id="{A91DAB4D-555A-4681-9B63-3303448D1C71}"/>
              </a:ext>
            </a:extLst>
          </p:cNvPr>
          <p:cNvGrpSpPr>
            <a:grpSpLocks/>
          </p:cNvGrpSpPr>
          <p:nvPr/>
        </p:nvGrpSpPr>
        <p:grpSpPr bwMode="auto">
          <a:xfrm>
            <a:off x="6877050" y="3068638"/>
            <a:ext cx="100013" cy="100012"/>
            <a:chOff x="748" y="1979"/>
            <a:chExt cx="499" cy="499"/>
          </a:xfrm>
        </p:grpSpPr>
        <p:sp>
          <p:nvSpPr>
            <p:cNvPr id="168013" name="Oval 77">
              <a:extLst>
                <a:ext uri="{FF2B5EF4-FFF2-40B4-BE49-F238E27FC236}">
                  <a16:creationId xmlns:a16="http://schemas.microsoft.com/office/drawing/2014/main" id="{AEFB43EA-E003-4DC6-8651-CF554B8D9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14" name="Line 78">
              <a:extLst>
                <a:ext uri="{FF2B5EF4-FFF2-40B4-BE49-F238E27FC236}">
                  <a16:creationId xmlns:a16="http://schemas.microsoft.com/office/drawing/2014/main" id="{2C3A2E3C-4751-46EB-A160-28A7504C0C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15" name="Group 79">
            <a:extLst>
              <a:ext uri="{FF2B5EF4-FFF2-40B4-BE49-F238E27FC236}">
                <a16:creationId xmlns:a16="http://schemas.microsoft.com/office/drawing/2014/main" id="{5405B103-4C5E-4454-A92D-E382058B218F}"/>
              </a:ext>
            </a:extLst>
          </p:cNvPr>
          <p:cNvGrpSpPr>
            <a:grpSpLocks/>
          </p:cNvGrpSpPr>
          <p:nvPr/>
        </p:nvGrpSpPr>
        <p:grpSpPr bwMode="auto">
          <a:xfrm>
            <a:off x="6761163" y="3211513"/>
            <a:ext cx="100012" cy="100012"/>
            <a:chOff x="748" y="1979"/>
            <a:chExt cx="499" cy="499"/>
          </a:xfrm>
        </p:grpSpPr>
        <p:sp>
          <p:nvSpPr>
            <p:cNvPr id="168016" name="Oval 80">
              <a:extLst>
                <a:ext uri="{FF2B5EF4-FFF2-40B4-BE49-F238E27FC236}">
                  <a16:creationId xmlns:a16="http://schemas.microsoft.com/office/drawing/2014/main" id="{318F0773-D83E-4E6A-AB83-804BCD779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17" name="Line 81">
              <a:extLst>
                <a:ext uri="{FF2B5EF4-FFF2-40B4-BE49-F238E27FC236}">
                  <a16:creationId xmlns:a16="http://schemas.microsoft.com/office/drawing/2014/main" id="{752C286C-01EB-4128-A55B-D3425069CE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18" name="Group 82">
            <a:extLst>
              <a:ext uri="{FF2B5EF4-FFF2-40B4-BE49-F238E27FC236}">
                <a16:creationId xmlns:a16="http://schemas.microsoft.com/office/drawing/2014/main" id="{C5FE8EE4-795A-41DC-A373-98EE0FF5F768}"/>
              </a:ext>
            </a:extLst>
          </p:cNvPr>
          <p:cNvGrpSpPr>
            <a:grpSpLocks/>
          </p:cNvGrpSpPr>
          <p:nvPr/>
        </p:nvGrpSpPr>
        <p:grpSpPr bwMode="auto">
          <a:xfrm>
            <a:off x="6904038" y="3211513"/>
            <a:ext cx="100012" cy="100012"/>
            <a:chOff x="748" y="1979"/>
            <a:chExt cx="499" cy="499"/>
          </a:xfrm>
        </p:grpSpPr>
        <p:sp>
          <p:nvSpPr>
            <p:cNvPr id="168019" name="Oval 83">
              <a:extLst>
                <a:ext uri="{FF2B5EF4-FFF2-40B4-BE49-F238E27FC236}">
                  <a16:creationId xmlns:a16="http://schemas.microsoft.com/office/drawing/2014/main" id="{0BD1E178-AF5E-452B-B79F-F97879E3D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20" name="Line 84">
              <a:extLst>
                <a:ext uri="{FF2B5EF4-FFF2-40B4-BE49-F238E27FC236}">
                  <a16:creationId xmlns:a16="http://schemas.microsoft.com/office/drawing/2014/main" id="{A169478F-E7B3-4B52-91E3-0E50B7B977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21" name="Group 85">
            <a:extLst>
              <a:ext uri="{FF2B5EF4-FFF2-40B4-BE49-F238E27FC236}">
                <a16:creationId xmlns:a16="http://schemas.microsoft.com/office/drawing/2014/main" id="{D051FE9F-A8D3-4AA7-9DCC-95E964812A30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3068638"/>
            <a:ext cx="100013" cy="100012"/>
            <a:chOff x="748" y="1979"/>
            <a:chExt cx="499" cy="499"/>
          </a:xfrm>
        </p:grpSpPr>
        <p:sp>
          <p:nvSpPr>
            <p:cNvPr id="168022" name="Oval 86">
              <a:extLst>
                <a:ext uri="{FF2B5EF4-FFF2-40B4-BE49-F238E27FC236}">
                  <a16:creationId xmlns:a16="http://schemas.microsoft.com/office/drawing/2014/main" id="{217C88EF-4B41-4949-9DF1-A3453D618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23" name="Line 87">
              <a:extLst>
                <a:ext uri="{FF2B5EF4-FFF2-40B4-BE49-F238E27FC236}">
                  <a16:creationId xmlns:a16="http://schemas.microsoft.com/office/drawing/2014/main" id="{378E671B-40DD-46D5-AC5D-A6EA192D85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24" name="Group 88">
            <a:extLst>
              <a:ext uri="{FF2B5EF4-FFF2-40B4-BE49-F238E27FC236}">
                <a16:creationId xmlns:a16="http://schemas.microsoft.com/office/drawing/2014/main" id="{EDD7B2DF-66F8-48FF-A264-811C9AA364E1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3211513"/>
            <a:ext cx="100013" cy="100012"/>
            <a:chOff x="748" y="1979"/>
            <a:chExt cx="499" cy="499"/>
          </a:xfrm>
        </p:grpSpPr>
        <p:sp>
          <p:nvSpPr>
            <p:cNvPr id="168025" name="Oval 89">
              <a:extLst>
                <a:ext uri="{FF2B5EF4-FFF2-40B4-BE49-F238E27FC236}">
                  <a16:creationId xmlns:a16="http://schemas.microsoft.com/office/drawing/2014/main" id="{52A28740-3142-450F-888F-E284730A6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26" name="Line 90">
              <a:extLst>
                <a:ext uri="{FF2B5EF4-FFF2-40B4-BE49-F238E27FC236}">
                  <a16:creationId xmlns:a16="http://schemas.microsoft.com/office/drawing/2014/main" id="{BA72A93D-4E87-4F7B-A1F5-DD53CB2C6C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27" name="Group 91">
            <a:extLst>
              <a:ext uri="{FF2B5EF4-FFF2-40B4-BE49-F238E27FC236}">
                <a16:creationId xmlns:a16="http://schemas.microsoft.com/office/drawing/2014/main" id="{2A1DDA6B-0B3E-4319-83C1-D745E8A0062E}"/>
              </a:ext>
            </a:extLst>
          </p:cNvPr>
          <p:cNvGrpSpPr>
            <a:grpSpLocks/>
          </p:cNvGrpSpPr>
          <p:nvPr/>
        </p:nvGrpSpPr>
        <p:grpSpPr bwMode="auto">
          <a:xfrm>
            <a:off x="6184900" y="3068638"/>
            <a:ext cx="100013" cy="100012"/>
            <a:chOff x="748" y="1979"/>
            <a:chExt cx="499" cy="499"/>
          </a:xfrm>
        </p:grpSpPr>
        <p:sp>
          <p:nvSpPr>
            <p:cNvPr id="168028" name="Oval 92">
              <a:extLst>
                <a:ext uri="{FF2B5EF4-FFF2-40B4-BE49-F238E27FC236}">
                  <a16:creationId xmlns:a16="http://schemas.microsoft.com/office/drawing/2014/main" id="{574AB594-FE7A-45AF-BFA3-758BE250F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29" name="Line 93">
              <a:extLst>
                <a:ext uri="{FF2B5EF4-FFF2-40B4-BE49-F238E27FC236}">
                  <a16:creationId xmlns:a16="http://schemas.microsoft.com/office/drawing/2014/main" id="{6D566834-0F2F-4795-8D13-410154924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30" name="Group 94">
            <a:extLst>
              <a:ext uri="{FF2B5EF4-FFF2-40B4-BE49-F238E27FC236}">
                <a16:creationId xmlns:a16="http://schemas.microsoft.com/office/drawing/2014/main" id="{7FF675BD-E743-4904-AA7F-2B02EBE66F51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3068638"/>
            <a:ext cx="100012" cy="100012"/>
            <a:chOff x="748" y="1979"/>
            <a:chExt cx="499" cy="499"/>
          </a:xfrm>
        </p:grpSpPr>
        <p:sp>
          <p:nvSpPr>
            <p:cNvPr id="168031" name="Oval 95">
              <a:extLst>
                <a:ext uri="{FF2B5EF4-FFF2-40B4-BE49-F238E27FC236}">
                  <a16:creationId xmlns:a16="http://schemas.microsoft.com/office/drawing/2014/main" id="{282622D5-6049-4F2F-BE03-BCAB17E0A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32" name="Line 96">
              <a:extLst>
                <a:ext uri="{FF2B5EF4-FFF2-40B4-BE49-F238E27FC236}">
                  <a16:creationId xmlns:a16="http://schemas.microsoft.com/office/drawing/2014/main" id="{98FAC64F-BD35-459D-BFC1-3B0DC2B74D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33" name="Group 97">
            <a:extLst>
              <a:ext uri="{FF2B5EF4-FFF2-40B4-BE49-F238E27FC236}">
                <a16:creationId xmlns:a16="http://schemas.microsoft.com/office/drawing/2014/main" id="{249EC775-E455-4337-BA52-9855BAE97441}"/>
              </a:ext>
            </a:extLst>
          </p:cNvPr>
          <p:cNvGrpSpPr>
            <a:grpSpLocks/>
          </p:cNvGrpSpPr>
          <p:nvPr/>
        </p:nvGrpSpPr>
        <p:grpSpPr bwMode="auto">
          <a:xfrm>
            <a:off x="6184900" y="3213100"/>
            <a:ext cx="100013" cy="100013"/>
            <a:chOff x="748" y="1979"/>
            <a:chExt cx="499" cy="499"/>
          </a:xfrm>
        </p:grpSpPr>
        <p:sp>
          <p:nvSpPr>
            <p:cNvPr id="168034" name="Oval 98">
              <a:extLst>
                <a:ext uri="{FF2B5EF4-FFF2-40B4-BE49-F238E27FC236}">
                  <a16:creationId xmlns:a16="http://schemas.microsoft.com/office/drawing/2014/main" id="{258E31B1-8E56-40EC-A4CF-D139C889A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35" name="Line 99">
              <a:extLst>
                <a:ext uri="{FF2B5EF4-FFF2-40B4-BE49-F238E27FC236}">
                  <a16:creationId xmlns:a16="http://schemas.microsoft.com/office/drawing/2014/main" id="{C32CA8D6-AE70-4B52-997F-6A7B3D3E3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36" name="Group 100">
            <a:extLst>
              <a:ext uri="{FF2B5EF4-FFF2-40B4-BE49-F238E27FC236}">
                <a16:creationId xmlns:a16="http://schemas.microsoft.com/office/drawing/2014/main" id="{8DD51065-044E-4B5B-9C47-3158D41DBA48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3213100"/>
            <a:ext cx="100012" cy="100013"/>
            <a:chOff x="748" y="1979"/>
            <a:chExt cx="499" cy="499"/>
          </a:xfrm>
        </p:grpSpPr>
        <p:sp>
          <p:nvSpPr>
            <p:cNvPr id="168037" name="Oval 101">
              <a:extLst>
                <a:ext uri="{FF2B5EF4-FFF2-40B4-BE49-F238E27FC236}">
                  <a16:creationId xmlns:a16="http://schemas.microsoft.com/office/drawing/2014/main" id="{92F5699E-C21A-4491-8A15-39C06432F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38" name="Line 102">
              <a:extLst>
                <a:ext uri="{FF2B5EF4-FFF2-40B4-BE49-F238E27FC236}">
                  <a16:creationId xmlns:a16="http://schemas.microsoft.com/office/drawing/2014/main" id="{2C395A5A-887B-48A7-8A67-2DAA64F6FD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39" name="Group 103">
            <a:extLst>
              <a:ext uri="{FF2B5EF4-FFF2-40B4-BE49-F238E27FC236}">
                <a16:creationId xmlns:a16="http://schemas.microsoft.com/office/drawing/2014/main" id="{6A26B367-C379-41B2-BA0F-E5C8456D5A42}"/>
              </a:ext>
            </a:extLst>
          </p:cNvPr>
          <p:cNvGrpSpPr>
            <a:grpSpLocks/>
          </p:cNvGrpSpPr>
          <p:nvPr/>
        </p:nvGrpSpPr>
        <p:grpSpPr bwMode="auto">
          <a:xfrm>
            <a:off x="6445250" y="3213100"/>
            <a:ext cx="100013" cy="100013"/>
            <a:chOff x="748" y="1979"/>
            <a:chExt cx="499" cy="499"/>
          </a:xfrm>
        </p:grpSpPr>
        <p:sp>
          <p:nvSpPr>
            <p:cNvPr id="168040" name="Oval 104">
              <a:extLst>
                <a:ext uri="{FF2B5EF4-FFF2-40B4-BE49-F238E27FC236}">
                  <a16:creationId xmlns:a16="http://schemas.microsoft.com/office/drawing/2014/main" id="{BE18FCB2-8BE4-4C5B-AE11-2C3EF1966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41" name="Line 105">
              <a:extLst>
                <a:ext uri="{FF2B5EF4-FFF2-40B4-BE49-F238E27FC236}">
                  <a16:creationId xmlns:a16="http://schemas.microsoft.com/office/drawing/2014/main" id="{99129C9D-0B47-4DDD-A63F-D24A7FCF59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42" name="Group 106">
            <a:extLst>
              <a:ext uri="{FF2B5EF4-FFF2-40B4-BE49-F238E27FC236}">
                <a16:creationId xmlns:a16="http://schemas.microsoft.com/office/drawing/2014/main" id="{FC8AA14B-F1C6-462F-8D6B-61D3C3DA2482}"/>
              </a:ext>
            </a:extLst>
          </p:cNvPr>
          <p:cNvGrpSpPr>
            <a:grpSpLocks/>
          </p:cNvGrpSpPr>
          <p:nvPr/>
        </p:nvGrpSpPr>
        <p:grpSpPr bwMode="auto">
          <a:xfrm>
            <a:off x="6445250" y="3068638"/>
            <a:ext cx="100013" cy="100012"/>
            <a:chOff x="748" y="1979"/>
            <a:chExt cx="499" cy="499"/>
          </a:xfrm>
        </p:grpSpPr>
        <p:sp>
          <p:nvSpPr>
            <p:cNvPr id="168043" name="Oval 107">
              <a:extLst>
                <a:ext uri="{FF2B5EF4-FFF2-40B4-BE49-F238E27FC236}">
                  <a16:creationId xmlns:a16="http://schemas.microsoft.com/office/drawing/2014/main" id="{93E6F66B-EB9D-4CF5-8A46-8433DE539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44" name="Line 108">
              <a:extLst>
                <a:ext uri="{FF2B5EF4-FFF2-40B4-BE49-F238E27FC236}">
                  <a16:creationId xmlns:a16="http://schemas.microsoft.com/office/drawing/2014/main" id="{FB7A8298-333E-47D1-95BE-FA44926322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45" name="Group 109">
            <a:extLst>
              <a:ext uri="{FF2B5EF4-FFF2-40B4-BE49-F238E27FC236}">
                <a16:creationId xmlns:a16="http://schemas.microsoft.com/office/drawing/2014/main" id="{86289340-D50B-4CEE-9E79-7DA48DC94B27}"/>
              </a:ext>
            </a:extLst>
          </p:cNvPr>
          <p:cNvGrpSpPr>
            <a:grpSpLocks/>
          </p:cNvGrpSpPr>
          <p:nvPr/>
        </p:nvGrpSpPr>
        <p:grpSpPr bwMode="auto">
          <a:xfrm>
            <a:off x="6589713" y="3213100"/>
            <a:ext cx="100012" cy="100013"/>
            <a:chOff x="748" y="1979"/>
            <a:chExt cx="499" cy="499"/>
          </a:xfrm>
        </p:grpSpPr>
        <p:sp>
          <p:nvSpPr>
            <p:cNvPr id="168046" name="Oval 110">
              <a:extLst>
                <a:ext uri="{FF2B5EF4-FFF2-40B4-BE49-F238E27FC236}">
                  <a16:creationId xmlns:a16="http://schemas.microsoft.com/office/drawing/2014/main" id="{C2F69B3F-C0DF-423A-8C30-0B8D36C6A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47" name="Line 111">
              <a:extLst>
                <a:ext uri="{FF2B5EF4-FFF2-40B4-BE49-F238E27FC236}">
                  <a16:creationId xmlns:a16="http://schemas.microsoft.com/office/drawing/2014/main" id="{D3D3CDA8-1BA0-4F00-899F-799C572DEC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48" name="Group 112">
            <a:extLst>
              <a:ext uri="{FF2B5EF4-FFF2-40B4-BE49-F238E27FC236}">
                <a16:creationId xmlns:a16="http://schemas.microsoft.com/office/drawing/2014/main" id="{89E343FA-049C-4E36-8356-CFF7308D133F}"/>
              </a:ext>
            </a:extLst>
          </p:cNvPr>
          <p:cNvGrpSpPr>
            <a:grpSpLocks/>
          </p:cNvGrpSpPr>
          <p:nvPr/>
        </p:nvGrpSpPr>
        <p:grpSpPr bwMode="auto">
          <a:xfrm>
            <a:off x="6589713" y="3068638"/>
            <a:ext cx="100012" cy="100012"/>
            <a:chOff x="748" y="1979"/>
            <a:chExt cx="499" cy="499"/>
          </a:xfrm>
        </p:grpSpPr>
        <p:sp>
          <p:nvSpPr>
            <p:cNvPr id="168049" name="Oval 113">
              <a:extLst>
                <a:ext uri="{FF2B5EF4-FFF2-40B4-BE49-F238E27FC236}">
                  <a16:creationId xmlns:a16="http://schemas.microsoft.com/office/drawing/2014/main" id="{22051EEB-BEBF-43E8-8ED9-698A6D3CD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50" name="Line 114">
              <a:extLst>
                <a:ext uri="{FF2B5EF4-FFF2-40B4-BE49-F238E27FC236}">
                  <a16:creationId xmlns:a16="http://schemas.microsoft.com/office/drawing/2014/main" id="{2F7ABE34-3F55-4435-8423-308593A084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51" name="Group 115">
            <a:extLst>
              <a:ext uri="{FF2B5EF4-FFF2-40B4-BE49-F238E27FC236}">
                <a16:creationId xmlns:a16="http://schemas.microsoft.com/office/drawing/2014/main" id="{0626539D-4B44-4400-B160-8437A661FD0A}"/>
              </a:ext>
            </a:extLst>
          </p:cNvPr>
          <p:cNvGrpSpPr>
            <a:grpSpLocks/>
          </p:cNvGrpSpPr>
          <p:nvPr/>
        </p:nvGrpSpPr>
        <p:grpSpPr bwMode="auto">
          <a:xfrm>
            <a:off x="6761163" y="3357563"/>
            <a:ext cx="100012" cy="100012"/>
            <a:chOff x="748" y="1979"/>
            <a:chExt cx="499" cy="499"/>
          </a:xfrm>
        </p:grpSpPr>
        <p:sp>
          <p:nvSpPr>
            <p:cNvPr id="168052" name="Oval 116">
              <a:extLst>
                <a:ext uri="{FF2B5EF4-FFF2-40B4-BE49-F238E27FC236}">
                  <a16:creationId xmlns:a16="http://schemas.microsoft.com/office/drawing/2014/main" id="{85983CB4-BC34-407B-8700-B2863CD9D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53" name="Line 117">
              <a:extLst>
                <a:ext uri="{FF2B5EF4-FFF2-40B4-BE49-F238E27FC236}">
                  <a16:creationId xmlns:a16="http://schemas.microsoft.com/office/drawing/2014/main" id="{6CBFE57B-A225-42DD-9043-5A055255FD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54" name="Group 118">
            <a:extLst>
              <a:ext uri="{FF2B5EF4-FFF2-40B4-BE49-F238E27FC236}">
                <a16:creationId xmlns:a16="http://schemas.microsoft.com/office/drawing/2014/main" id="{A5EEFDF6-3FEC-466B-A564-A69A54BC1BDC}"/>
              </a:ext>
            </a:extLst>
          </p:cNvPr>
          <p:cNvGrpSpPr>
            <a:grpSpLocks/>
          </p:cNvGrpSpPr>
          <p:nvPr/>
        </p:nvGrpSpPr>
        <p:grpSpPr bwMode="auto">
          <a:xfrm>
            <a:off x="6877050" y="3357563"/>
            <a:ext cx="100013" cy="100012"/>
            <a:chOff x="748" y="1979"/>
            <a:chExt cx="499" cy="499"/>
          </a:xfrm>
        </p:grpSpPr>
        <p:sp>
          <p:nvSpPr>
            <p:cNvPr id="168055" name="Oval 119">
              <a:extLst>
                <a:ext uri="{FF2B5EF4-FFF2-40B4-BE49-F238E27FC236}">
                  <a16:creationId xmlns:a16="http://schemas.microsoft.com/office/drawing/2014/main" id="{FEFD6545-B3F2-423E-905B-2CCBB2983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56" name="Line 120">
              <a:extLst>
                <a:ext uri="{FF2B5EF4-FFF2-40B4-BE49-F238E27FC236}">
                  <a16:creationId xmlns:a16="http://schemas.microsoft.com/office/drawing/2014/main" id="{E1B012DA-41FF-436C-8B8C-541BE5521D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57" name="Group 121">
            <a:extLst>
              <a:ext uri="{FF2B5EF4-FFF2-40B4-BE49-F238E27FC236}">
                <a16:creationId xmlns:a16="http://schemas.microsoft.com/office/drawing/2014/main" id="{AFE9DC76-1564-4473-815A-7A5142BCE867}"/>
              </a:ext>
            </a:extLst>
          </p:cNvPr>
          <p:cNvGrpSpPr>
            <a:grpSpLocks/>
          </p:cNvGrpSpPr>
          <p:nvPr/>
        </p:nvGrpSpPr>
        <p:grpSpPr bwMode="auto">
          <a:xfrm>
            <a:off x="6761163" y="3500438"/>
            <a:ext cx="100012" cy="100012"/>
            <a:chOff x="748" y="1979"/>
            <a:chExt cx="499" cy="499"/>
          </a:xfrm>
        </p:grpSpPr>
        <p:sp>
          <p:nvSpPr>
            <p:cNvPr id="168058" name="Oval 122">
              <a:extLst>
                <a:ext uri="{FF2B5EF4-FFF2-40B4-BE49-F238E27FC236}">
                  <a16:creationId xmlns:a16="http://schemas.microsoft.com/office/drawing/2014/main" id="{A013CBD7-2CE7-4006-A384-B552D8E09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59" name="Line 123">
              <a:extLst>
                <a:ext uri="{FF2B5EF4-FFF2-40B4-BE49-F238E27FC236}">
                  <a16:creationId xmlns:a16="http://schemas.microsoft.com/office/drawing/2014/main" id="{422F610F-F0F0-4226-84F3-581FE71AA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60" name="Group 124">
            <a:extLst>
              <a:ext uri="{FF2B5EF4-FFF2-40B4-BE49-F238E27FC236}">
                <a16:creationId xmlns:a16="http://schemas.microsoft.com/office/drawing/2014/main" id="{80E1C567-64FC-4121-B25A-1410C02B3FFA}"/>
              </a:ext>
            </a:extLst>
          </p:cNvPr>
          <p:cNvGrpSpPr>
            <a:grpSpLocks/>
          </p:cNvGrpSpPr>
          <p:nvPr/>
        </p:nvGrpSpPr>
        <p:grpSpPr bwMode="auto">
          <a:xfrm>
            <a:off x="6904038" y="3500438"/>
            <a:ext cx="100012" cy="100012"/>
            <a:chOff x="748" y="1979"/>
            <a:chExt cx="499" cy="499"/>
          </a:xfrm>
        </p:grpSpPr>
        <p:sp>
          <p:nvSpPr>
            <p:cNvPr id="168061" name="Oval 125">
              <a:extLst>
                <a:ext uri="{FF2B5EF4-FFF2-40B4-BE49-F238E27FC236}">
                  <a16:creationId xmlns:a16="http://schemas.microsoft.com/office/drawing/2014/main" id="{5E7EC05B-29EB-480E-8901-619E517C4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62" name="Line 126">
              <a:extLst>
                <a:ext uri="{FF2B5EF4-FFF2-40B4-BE49-F238E27FC236}">
                  <a16:creationId xmlns:a16="http://schemas.microsoft.com/office/drawing/2014/main" id="{8A00E5D8-3F54-4882-BBC5-5518C684B0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63" name="Group 127">
            <a:extLst>
              <a:ext uri="{FF2B5EF4-FFF2-40B4-BE49-F238E27FC236}">
                <a16:creationId xmlns:a16="http://schemas.microsoft.com/office/drawing/2014/main" id="{EC172CAE-6A58-44B5-BC79-3BD3B37C9E34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3357563"/>
            <a:ext cx="100013" cy="100012"/>
            <a:chOff x="748" y="1979"/>
            <a:chExt cx="499" cy="499"/>
          </a:xfrm>
        </p:grpSpPr>
        <p:sp>
          <p:nvSpPr>
            <p:cNvPr id="168064" name="Oval 128">
              <a:extLst>
                <a:ext uri="{FF2B5EF4-FFF2-40B4-BE49-F238E27FC236}">
                  <a16:creationId xmlns:a16="http://schemas.microsoft.com/office/drawing/2014/main" id="{5160BD7B-87C1-4F5C-8737-4E3F83785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65" name="Line 129">
              <a:extLst>
                <a:ext uri="{FF2B5EF4-FFF2-40B4-BE49-F238E27FC236}">
                  <a16:creationId xmlns:a16="http://schemas.microsoft.com/office/drawing/2014/main" id="{DE16B048-C288-49C7-8B28-9ACDBCED33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66" name="Group 130">
            <a:extLst>
              <a:ext uri="{FF2B5EF4-FFF2-40B4-BE49-F238E27FC236}">
                <a16:creationId xmlns:a16="http://schemas.microsoft.com/office/drawing/2014/main" id="{E2F11DAC-DF04-4E2B-BB8C-438B243CA5C5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3500438"/>
            <a:ext cx="100013" cy="100012"/>
            <a:chOff x="748" y="1979"/>
            <a:chExt cx="499" cy="499"/>
          </a:xfrm>
        </p:grpSpPr>
        <p:sp>
          <p:nvSpPr>
            <p:cNvPr id="168067" name="Oval 131">
              <a:extLst>
                <a:ext uri="{FF2B5EF4-FFF2-40B4-BE49-F238E27FC236}">
                  <a16:creationId xmlns:a16="http://schemas.microsoft.com/office/drawing/2014/main" id="{CD9A109D-86FE-4F1C-9535-3B838DEBA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68" name="Line 132">
              <a:extLst>
                <a:ext uri="{FF2B5EF4-FFF2-40B4-BE49-F238E27FC236}">
                  <a16:creationId xmlns:a16="http://schemas.microsoft.com/office/drawing/2014/main" id="{5AD96E56-795D-47DC-8495-3D84D26AA2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69" name="Group 133">
            <a:extLst>
              <a:ext uri="{FF2B5EF4-FFF2-40B4-BE49-F238E27FC236}">
                <a16:creationId xmlns:a16="http://schemas.microsoft.com/office/drawing/2014/main" id="{D484A230-DEDA-43A3-A343-F0FF5775FEBF}"/>
              </a:ext>
            </a:extLst>
          </p:cNvPr>
          <p:cNvGrpSpPr>
            <a:grpSpLocks/>
          </p:cNvGrpSpPr>
          <p:nvPr/>
        </p:nvGrpSpPr>
        <p:grpSpPr bwMode="auto">
          <a:xfrm>
            <a:off x="6184900" y="3357563"/>
            <a:ext cx="100013" cy="100012"/>
            <a:chOff x="748" y="1979"/>
            <a:chExt cx="499" cy="499"/>
          </a:xfrm>
        </p:grpSpPr>
        <p:sp>
          <p:nvSpPr>
            <p:cNvPr id="168070" name="Oval 134">
              <a:extLst>
                <a:ext uri="{FF2B5EF4-FFF2-40B4-BE49-F238E27FC236}">
                  <a16:creationId xmlns:a16="http://schemas.microsoft.com/office/drawing/2014/main" id="{89BC3ACF-E3D7-4C29-9340-DEF7A7660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71" name="Line 135">
              <a:extLst>
                <a:ext uri="{FF2B5EF4-FFF2-40B4-BE49-F238E27FC236}">
                  <a16:creationId xmlns:a16="http://schemas.microsoft.com/office/drawing/2014/main" id="{069C6ADB-7607-4BD6-9D1F-9B6B859207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72" name="Group 136">
            <a:extLst>
              <a:ext uri="{FF2B5EF4-FFF2-40B4-BE49-F238E27FC236}">
                <a16:creationId xmlns:a16="http://schemas.microsoft.com/office/drawing/2014/main" id="{7C0B1783-CC2A-4AE7-B224-C27F40C44938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3357563"/>
            <a:ext cx="100012" cy="100012"/>
            <a:chOff x="748" y="1979"/>
            <a:chExt cx="499" cy="499"/>
          </a:xfrm>
        </p:grpSpPr>
        <p:sp>
          <p:nvSpPr>
            <p:cNvPr id="168073" name="Oval 137">
              <a:extLst>
                <a:ext uri="{FF2B5EF4-FFF2-40B4-BE49-F238E27FC236}">
                  <a16:creationId xmlns:a16="http://schemas.microsoft.com/office/drawing/2014/main" id="{38B1651F-1541-4499-90C9-5911F1AC2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74" name="Line 138">
              <a:extLst>
                <a:ext uri="{FF2B5EF4-FFF2-40B4-BE49-F238E27FC236}">
                  <a16:creationId xmlns:a16="http://schemas.microsoft.com/office/drawing/2014/main" id="{83C95ECA-511F-4DAD-82CC-82C243FE6E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75" name="Group 139">
            <a:extLst>
              <a:ext uri="{FF2B5EF4-FFF2-40B4-BE49-F238E27FC236}">
                <a16:creationId xmlns:a16="http://schemas.microsoft.com/office/drawing/2014/main" id="{5035D858-6473-442C-9D30-D56BD347486A}"/>
              </a:ext>
            </a:extLst>
          </p:cNvPr>
          <p:cNvGrpSpPr>
            <a:grpSpLocks/>
          </p:cNvGrpSpPr>
          <p:nvPr/>
        </p:nvGrpSpPr>
        <p:grpSpPr bwMode="auto">
          <a:xfrm>
            <a:off x="6184900" y="3502025"/>
            <a:ext cx="100013" cy="100013"/>
            <a:chOff x="748" y="1979"/>
            <a:chExt cx="499" cy="499"/>
          </a:xfrm>
        </p:grpSpPr>
        <p:sp>
          <p:nvSpPr>
            <p:cNvPr id="168076" name="Oval 140">
              <a:extLst>
                <a:ext uri="{FF2B5EF4-FFF2-40B4-BE49-F238E27FC236}">
                  <a16:creationId xmlns:a16="http://schemas.microsoft.com/office/drawing/2014/main" id="{E6FA154F-E7AE-4A31-A05D-78CE7140F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77" name="Line 141">
              <a:extLst>
                <a:ext uri="{FF2B5EF4-FFF2-40B4-BE49-F238E27FC236}">
                  <a16:creationId xmlns:a16="http://schemas.microsoft.com/office/drawing/2014/main" id="{0AD5BA78-4304-4CA9-8420-BA15ACE56B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78" name="Group 142">
            <a:extLst>
              <a:ext uri="{FF2B5EF4-FFF2-40B4-BE49-F238E27FC236}">
                <a16:creationId xmlns:a16="http://schemas.microsoft.com/office/drawing/2014/main" id="{0ACD27CB-1F51-4CB1-8392-1A67A24B311E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3502025"/>
            <a:ext cx="100012" cy="100013"/>
            <a:chOff x="748" y="1979"/>
            <a:chExt cx="499" cy="499"/>
          </a:xfrm>
        </p:grpSpPr>
        <p:sp>
          <p:nvSpPr>
            <p:cNvPr id="168079" name="Oval 143">
              <a:extLst>
                <a:ext uri="{FF2B5EF4-FFF2-40B4-BE49-F238E27FC236}">
                  <a16:creationId xmlns:a16="http://schemas.microsoft.com/office/drawing/2014/main" id="{8EAEE290-6603-4A83-833D-27586EB26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80" name="Line 144">
              <a:extLst>
                <a:ext uri="{FF2B5EF4-FFF2-40B4-BE49-F238E27FC236}">
                  <a16:creationId xmlns:a16="http://schemas.microsoft.com/office/drawing/2014/main" id="{32918B24-97FF-4FDF-9120-CA1E22780E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81" name="Group 145">
            <a:extLst>
              <a:ext uri="{FF2B5EF4-FFF2-40B4-BE49-F238E27FC236}">
                <a16:creationId xmlns:a16="http://schemas.microsoft.com/office/drawing/2014/main" id="{EBA9BAA9-B4EF-47ED-ACBD-774CE4AACCD5}"/>
              </a:ext>
            </a:extLst>
          </p:cNvPr>
          <p:cNvGrpSpPr>
            <a:grpSpLocks/>
          </p:cNvGrpSpPr>
          <p:nvPr/>
        </p:nvGrpSpPr>
        <p:grpSpPr bwMode="auto">
          <a:xfrm>
            <a:off x="6445250" y="3502025"/>
            <a:ext cx="100013" cy="100013"/>
            <a:chOff x="748" y="1979"/>
            <a:chExt cx="499" cy="499"/>
          </a:xfrm>
        </p:grpSpPr>
        <p:sp>
          <p:nvSpPr>
            <p:cNvPr id="168082" name="Oval 146">
              <a:extLst>
                <a:ext uri="{FF2B5EF4-FFF2-40B4-BE49-F238E27FC236}">
                  <a16:creationId xmlns:a16="http://schemas.microsoft.com/office/drawing/2014/main" id="{EE0BC48E-08A9-4157-A74E-16138D07E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83" name="Line 147">
              <a:extLst>
                <a:ext uri="{FF2B5EF4-FFF2-40B4-BE49-F238E27FC236}">
                  <a16:creationId xmlns:a16="http://schemas.microsoft.com/office/drawing/2014/main" id="{447EE5B4-1FDA-4B55-89E7-12746C5899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84" name="Group 148">
            <a:extLst>
              <a:ext uri="{FF2B5EF4-FFF2-40B4-BE49-F238E27FC236}">
                <a16:creationId xmlns:a16="http://schemas.microsoft.com/office/drawing/2014/main" id="{B00A0203-2B80-4F03-86CD-0A7F0C646C89}"/>
              </a:ext>
            </a:extLst>
          </p:cNvPr>
          <p:cNvGrpSpPr>
            <a:grpSpLocks/>
          </p:cNvGrpSpPr>
          <p:nvPr/>
        </p:nvGrpSpPr>
        <p:grpSpPr bwMode="auto">
          <a:xfrm>
            <a:off x="6445250" y="3357563"/>
            <a:ext cx="100013" cy="100012"/>
            <a:chOff x="748" y="1979"/>
            <a:chExt cx="499" cy="499"/>
          </a:xfrm>
        </p:grpSpPr>
        <p:sp>
          <p:nvSpPr>
            <p:cNvPr id="168085" name="Oval 149">
              <a:extLst>
                <a:ext uri="{FF2B5EF4-FFF2-40B4-BE49-F238E27FC236}">
                  <a16:creationId xmlns:a16="http://schemas.microsoft.com/office/drawing/2014/main" id="{4F9F5CFA-5DD6-49C2-BED3-BD6B94458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86" name="Line 150">
              <a:extLst>
                <a:ext uri="{FF2B5EF4-FFF2-40B4-BE49-F238E27FC236}">
                  <a16:creationId xmlns:a16="http://schemas.microsoft.com/office/drawing/2014/main" id="{7BAAB7A6-8958-48CC-A0B8-D33009593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87" name="Group 151">
            <a:extLst>
              <a:ext uri="{FF2B5EF4-FFF2-40B4-BE49-F238E27FC236}">
                <a16:creationId xmlns:a16="http://schemas.microsoft.com/office/drawing/2014/main" id="{ECFC2E2C-742D-4AA1-877B-ED723AFBEDA5}"/>
              </a:ext>
            </a:extLst>
          </p:cNvPr>
          <p:cNvGrpSpPr>
            <a:grpSpLocks/>
          </p:cNvGrpSpPr>
          <p:nvPr/>
        </p:nvGrpSpPr>
        <p:grpSpPr bwMode="auto">
          <a:xfrm>
            <a:off x="6589713" y="3502025"/>
            <a:ext cx="100012" cy="100013"/>
            <a:chOff x="748" y="1979"/>
            <a:chExt cx="499" cy="499"/>
          </a:xfrm>
        </p:grpSpPr>
        <p:sp>
          <p:nvSpPr>
            <p:cNvPr id="168088" name="Oval 152">
              <a:extLst>
                <a:ext uri="{FF2B5EF4-FFF2-40B4-BE49-F238E27FC236}">
                  <a16:creationId xmlns:a16="http://schemas.microsoft.com/office/drawing/2014/main" id="{39491987-8976-44C9-A43B-D23FB5C79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89" name="Line 153">
              <a:extLst>
                <a:ext uri="{FF2B5EF4-FFF2-40B4-BE49-F238E27FC236}">
                  <a16:creationId xmlns:a16="http://schemas.microsoft.com/office/drawing/2014/main" id="{D46CE054-7860-49F9-A5DA-CFEDFEDE0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90" name="Group 154">
            <a:extLst>
              <a:ext uri="{FF2B5EF4-FFF2-40B4-BE49-F238E27FC236}">
                <a16:creationId xmlns:a16="http://schemas.microsoft.com/office/drawing/2014/main" id="{4B10CA88-1968-4D30-8983-1B78D4300D53}"/>
              </a:ext>
            </a:extLst>
          </p:cNvPr>
          <p:cNvGrpSpPr>
            <a:grpSpLocks/>
          </p:cNvGrpSpPr>
          <p:nvPr/>
        </p:nvGrpSpPr>
        <p:grpSpPr bwMode="auto">
          <a:xfrm>
            <a:off x="6589713" y="3357563"/>
            <a:ext cx="100012" cy="100012"/>
            <a:chOff x="748" y="1979"/>
            <a:chExt cx="499" cy="499"/>
          </a:xfrm>
        </p:grpSpPr>
        <p:sp>
          <p:nvSpPr>
            <p:cNvPr id="168091" name="Oval 155">
              <a:extLst>
                <a:ext uri="{FF2B5EF4-FFF2-40B4-BE49-F238E27FC236}">
                  <a16:creationId xmlns:a16="http://schemas.microsoft.com/office/drawing/2014/main" id="{96470DB1-BD4A-4D88-A808-727940F79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92" name="Line 156">
              <a:extLst>
                <a:ext uri="{FF2B5EF4-FFF2-40B4-BE49-F238E27FC236}">
                  <a16:creationId xmlns:a16="http://schemas.microsoft.com/office/drawing/2014/main" id="{3EC634E7-49C0-4F1E-A324-4D7230AB5E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93" name="Group 157">
            <a:extLst>
              <a:ext uri="{FF2B5EF4-FFF2-40B4-BE49-F238E27FC236}">
                <a16:creationId xmlns:a16="http://schemas.microsoft.com/office/drawing/2014/main" id="{E1E4CE14-79B8-49E0-B70F-3B5D7DEBFD18}"/>
              </a:ext>
            </a:extLst>
          </p:cNvPr>
          <p:cNvGrpSpPr>
            <a:grpSpLocks/>
          </p:cNvGrpSpPr>
          <p:nvPr/>
        </p:nvGrpSpPr>
        <p:grpSpPr bwMode="auto">
          <a:xfrm>
            <a:off x="6761163" y="3689350"/>
            <a:ext cx="100012" cy="100013"/>
            <a:chOff x="748" y="1979"/>
            <a:chExt cx="499" cy="499"/>
          </a:xfrm>
        </p:grpSpPr>
        <p:sp>
          <p:nvSpPr>
            <p:cNvPr id="168094" name="Oval 158">
              <a:extLst>
                <a:ext uri="{FF2B5EF4-FFF2-40B4-BE49-F238E27FC236}">
                  <a16:creationId xmlns:a16="http://schemas.microsoft.com/office/drawing/2014/main" id="{9849717B-7510-444A-BA40-99C724021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95" name="Line 159">
              <a:extLst>
                <a:ext uri="{FF2B5EF4-FFF2-40B4-BE49-F238E27FC236}">
                  <a16:creationId xmlns:a16="http://schemas.microsoft.com/office/drawing/2014/main" id="{32FB7A78-CE72-42E2-9DB8-41389803EE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96" name="Group 160">
            <a:extLst>
              <a:ext uri="{FF2B5EF4-FFF2-40B4-BE49-F238E27FC236}">
                <a16:creationId xmlns:a16="http://schemas.microsoft.com/office/drawing/2014/main" id="{040A3FF0-772D-42F3-BFF9-87B05381BCD8}"/>
              </a:ext>
            </a:extLst>
          </p:cNvPr>
          <p:cNvGrpSpPr>
            <a:grpSpLocks/>
          </p:cNvGrpSpPr>
          <p:nvPr/>
        </p:nvGrpSpPr>
        <p:grpSpPr bwMode="auto">
          <a:xfrm>
            <a:off x="6877050" y="3689350"/>
            <a:ext cx="100013" cy="100013"/>
            <a:chOff x="748" y="1979"/>
            <a:chExt cx="499" cy="499"/>
          </a:xfrm>
        </p:grpSpPr>
        <p:sp>
          <p:nvSpPr>
            <p:cNvPr id="168097" name="Oval 161">
              <a:extLst>
                <a:ext uri="{FF2B5EF4-FFF2-40B4-BE49-F238E27FC236}">
                  <a16:creationId xmlns:a16="http://schemas.microsoft.com/office/drawing/2014/main" id="{4C34E900-8345-4D2F-B150-9CC3D9C11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098" name="Line 162">
              <a:extLst>
                <a:ext uri="{FF2B5EF4-FFF2-40B4-BE49-F238E27FC236}">
                  <a16:creationId xmlns:a16="http://schemas.microsoft.com/office/drawing/2014/main" id="{817F8F49-F9CD-4CEC-BBC6-830E74A981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099" name="Group 163">
            <a:extLst>
              <a:ext uri="{FF2B5EF4-FFF2-40B4-BE49-F238E27FC236}">
                <a16:creationId xmlns:a16="http://schemas.microsoft.com/office/drawing/2014/main" id="{22FEDA48-A4B2-471E-ACEE-C7843341413F}"/>
              </a:ext>
            </a:extLst>
          </p:cNvPr>
          <p:cNvGrpSpPr>
            <a:grpSpLocks/>
          </p:cNvGrpSpPr>
          <p:nvPr/>
        </p:nvGrpSpPr>
        <p:grpSpPr bwMode="auto">
          <a:xfrm>
            <a:off x="6761163" y="3832225"/>
            <a:ext cx="100012" cy="100013"/>
            <a:chOff x="748" y="1979"/>
            <a:chExt cx="499" cy="499"/>
          </a:xfrm>
        </p:grpSpPr>
        <p:sp>
          <p:nvSpPr>
            <p:cNvPr id="168100" name="Oval 164">
              <a:extLst>
                <a:ext uri="{FF2B5EF4-FFF2-40B4-BE49-F238E27FC236}">
                  <a16:creationId xmlns:a16="http://schemas.microsoft.com/office/drawing/2014/main" id="{6882251D-F253-4D8C-B149-9698C08A0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01" name="Line 165">
              <a:extLst>
                <a:ext uri="{FF2B5EF4-FFF2-40B4-BE49-F238E27FC236}">
                  <a16:creationId xmlns:a16="http://schemas.microsoft.com/office/drawing/2014/main" id="{87C1C301-CD6B-4093-BF03-4C5BC4D12B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02" name="Group 166">
            <a:extLst>
              <a:ext uri="{FF2B5EF4-FFF2-40B4-BE49-F238E27FC236}">
                <a16:creationId xmlns:a16="http://schemas.microsoft.com/office/drawing/2014/main" id="{DFEC6CD3-8139-4E55-AF26-72C827AB48DF}"/>
              </a:ext>
            </a:extLst>
          </p:cNvPr>
          <p:cNvGrpSpPr>
            <a:grpSpLocks/>
          </p:cNvGrpSpPr>
          <p:nvPr/>
        </p:nvGrpSpPr>
        <p:grpSpPr bwMode="auto">
          <a:xfrm>
            <a:off x="6904038" y="3832225"/>
            <a:ext cx="100012" cy="100013"/>
            <a:chOff x="748" y="1979"/>
            <a:chExt cx="499" cy="499"/>
          </a:xfrm>
        </p:grpSpPr>
        <p:sp>
          <p:nvSpPr>
            <p:cNvPr id="168103" name="Oval 167">
              <a:extLst>
                <a:ext uri="{FF2B5EF4-FFF2-40B4-BE49-F238E27FC236}">
                  <a16:creationId xmlns:a16="http://schemas.microsoft.com/office/drawing/2014/main" id="{A36D890A-B8E6-4E24-9E31-70C639BCE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04" name="Line 168">
              <a:extLst>
                <a:ext uri="{FF2B5EF4-FFF2-40B4-BE49-F238E27FC236}">
                  <a16:creationId xmlns:a16="http://schemas.microsoft.com/office/drawing/2014/main" id="{E5E941D4-6F43-4E52-9680-FA4CB66C98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05" name="Group 169">
            <a:extLst>
              <a:ext uri="{FF2B5EF4-FFF2-40B4-BE49-F238E27FC236}">
                <a16:creationId xmlns:a16="http://schemas.microsoft.com/office/drawing/2014/main" id="{D337A3B8-E87E-4390-8959-1F6E10D6001C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3689350"/>
            <a:ext cx="100013" cy="100013"/>
            <a:chOff x="748" y="1979"/>
            <a:chExt cx="499" cy="499"/>
          </a:xfrm>
        </p:grpSpPr>
        <p:sp>
          <p:nvSpPr>
            <p:cNvPr id="168106" name="Oval 170">
              <a:extLst>
                <a:ext uri="{FF2B5EF4-FFF2-40B4-BE49-F238E27FC236}">
                  <a16:creationId xmlns:a16="http://schemas.microsoft.com/office/drawing/2014/main" id="{DE8A521D-87E3-40CB-98F5-EB677EB5C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07" name="Line 171">
              <a:extLst>
                <a:ext uri="{FF2B5EF4-FFF2-40B4-BE49-F238E27FC236}">
                  <a16:creationId xmlns:a16="http://schemas.microsoft.com/office/drawing/2014/main" id="{6FE909C9-A4AC-42EA-8AA5-FE58436A0A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08" name="Group 172">
            <a:extLst>
              <a:ext uri="{FF2B5EF4-FFF2-40B4-BE49-F238E27FC236}">
                <a16:creationId xmlns:a16="http://schemas.microsoft.com/office/drawing/2014/main" id="{4B435CE7-A8BE-491B-93B4-C8FAC813B753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3832225"/>
            <a:ext cx="100013" cy="100013"/>
            <a:chOff x="748" y="1979"/>
            <a:chExt cx="499" cy="499"/>
          </a:xfrm>
        </p:grpSpPr>
        <p:sp>
          <p:nvSpPr>
            <p:cNvPr id="168109" name="Oval 173">
              <a:extLst>
                <a:ext uri="{FF2B5EF4-FFF2-40B4-BE49-F238E27FC236}">
                  <a16:creationId xmlns:a16="http://schemas.microsoft.com/office/drawing/2014/main" id="{6B5CC7DA-DA22-4236-9B82-36A05AAAC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10" name="Line 174">
              <a:extLst>
                <a:ext uri="{FF2B5EF4-FFF2-40B4-BE49-F238E27FC236}">
                  <a16:creationId xmlns:a16="http://schemas.microsoft.com/office/drawing/2014/main" id="{FB3F4A11-0531-4749-9F48-8595687809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11" name="Group 175">
            <a:extLst>
              <a:ext uri="{FF2B5EF4-FFF2-40B4-BE49-F238E27FC236}">
                <a16:creationId xmlns:a16="http://schemas.microsoft.com/office/drawing/2014/main" id="{7348EE33-4C76-4EC9-B32C-E7DF54CB1F75}"/>
              </a:ext>
            </a:extLst>
          </p:cNvPr>
          <p:cNvGrpSpPr>
            <a:grpSpLocks/>
          </p:cNvGrpSpPr>
          <p:nvPr/>
        </p:nvGrpSpPr>
        <p:grpSpPr bwMode="auto">
          <a:xfrm>
            <a:off x="6184900" y="3689350"/>
            <a:ext cx="100013" cy="100013"/>
            <a:chOff x="748" y="1979"/>
            <a:chExt cx="499" cy="499"/>
          </a:xfrm>
        </p:grpSpPr>
        <p:sp>
          <p:nvSpPr>
            <p:cNvPr id="168112" name="Oval 176">
              <a:extLst>
                <a:ext uri="{FF2B5EF4-FFF2-40B4-BE49-F238E27FC236}">
                  <a16:creationId xmlns:a16="http://schemas.microsoft.com/office/drawing/2014/main" id="{1F666ADB-87F9-48ED-887B-6CE1FDE32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13" name="Line 177">
              <a:extLst>
                <a:ext uri="{FF2B5EF4-FFF2-40B4-BE49-F238E27FC236}">
                  <a16:creationId xmlns:a16="http://schemas.microsoft.com/office/drawing/2014/main" id="{87AEA8A0-2B61-4B99-BA34-8A0AFF58DE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14" name="Group 178">
            <a:extLst>
              <a:ext uri="{FF2B5EF4-FFF2-40B4-BE49-F238E27FC236}">
                <a16:creationId xmlns:a16="http://schemas.microsoft.com/office/drawing/2014/main" id="{1E8CCEDD-0DA7-491F-9FC5-67DA38E8460E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3689350"/>
            <a:ext cx="100012" cy="100013"/>
            <a:chOff x="748" y="1979"/>
            <a:chExt cx="499" cy="499"/>
          </a:xfrm>
        </p:grpSpPr>
        <p:sp>
          <p:nvSpPr>
            <p:cNvPr id="168115" name="Oval 179">
              <a:extLst>
                <a:ext uri="{FF2B5EF4-FFF2-40B4-BE49-F238E27FC236}">
                  <a16:creationId xmlns:a16="http://schemas.microsoft.com/office/drawing/2014/main" id="{C0B96E71-B8B3-43A2-B72C-30001858B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16" name="Line 180">
              <a:extLst>
                <a:ext uri="{FF2B5EF4-FFF2-40B4-BE49-F238E27FC236}">
                  <a16:creationId xmlns:a16="http://schemas.microsoft.com/office/drawing/2014/main" id="{8A1E51C1-6B01-4B35-9429-DBE9A2128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17" name="Group 181">
            <a:extLst>
              <a:ext uri="{FF2B5EF4-FFF2-40B4-BE49-F238E27FC236}">
                <a16:creationId xmlns:a16="http://schemas.microsoft.com/office/drawing/2014/main" id="{FAB84D0A-5F43-4358-8B56-2F357B050F8B}"/>
              </a:ext>
            </a:extLst>
          </p:cNvPr>
          <p:cNvGrpSpPr>
            <a:grpSpLocks/>
          </p:cNvGrpSpPr>
          <p:nvPr/>
        </p:nvGrpSpPr>
        <p:grpSpPr bwMode="auto">
          <a:xfrm>
            <a:off x="6184900" y="3833813"/>
            <a:ext cx="100013" cy="100012"/>
            <a:chOff x="748" y="1979"/>
            <a:chExt cx="499" cy="499"/>
          </a:xfrm>
        </p:grpSpPr>
        <p:sp>
          <p:nvSpPr>
            <p:cNvPr id="168118" name="Oval 182">
              <a:extLst>
                <a:ext uri="{FF2B5EF4-FFF2-40B4-BE49-F238E27FC236}">
                  <a16:creationId xmlns:a16="http://schemas.microsoft.com/office/drawing/2014/main" id="{AE5778F0-1838-42EC-80C9-E4C4BA0ED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19" name="Line 183">
              <a:extLst>
                <a:ext uri="{FF2B5EF4-FFF2-40B4-BE49-F238E27FC236}">
                  <a16:creationId xmlns:a16="http://schemas.microsoft.com/office/drawing/2014/main" id="{C6E1D037-FD8A-4420-9611-5C0CA9BF9E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20" name="Group 184">
            <a:extLst>
              <a:ext uri="{FF2B5EF4-FFF2-40B4-BE49-F238E27FC236}">
                <a16:creationId xmlns:a16="http://schemas.microsoft.com/office/drawing/2014/main" id="{A8058349-924D-4D57-86EF-1D5670A346D6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3833813"/>
            <a:ext cx="100012" cy="100012"/>
            <a:chOff x="748" y="1979"/>
            <a:chExt cx="499" cy="499"/>
          </a:xfrm>
        </p:grpSpPr>
        <p:sp>
          <p:nvSpPr>
            <p:cNvPr id="168121" name="Oval 185">
              <a:extLst>
                <a:ext uri="{FF2B5EF4-FFF2-40B4-BE49-F238E27FC236}">
                  <a16:creationId xmlns:a16="http://schemas.microsoft.com/office/drawing/2014/main" id="{C1EA99B5-A0F2-4934-9D98-0A74E10F4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22" name="Line 186">
              <a:extLst>
                <a:ext uri="{FF2B5EF4-FFF2-40B4-BE49-F238E27FC236}">
                  <a16:creationId xmlns:a16="http://schemas.microsoft.com/office/drawing/2014/main" id="{9342001A-1E1B-4432-9B04-E4A5F6FC0D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23" name="Group 187">
            <a:extLst>
              <a:ext uri="{FF2B5EF4-FFF2-40B4-BE49-F238E27FC236}">
                <a16:creationId xmlns:a16="http://schemas.microsoft.com/office/drawing/2014/main" id="{2F186C96-5C2E-4138-ACBC-654DC5428FEF}"/>
              </a:ext>
            </a:extLst>
          </p:cNvPr>
          <p:cNvGrpSpPr>
            <a:grpSpLocks/>
          </p:cNvGrpSpPr>
          <p:nvPr/>
        </p:nvGrpSpPr>
        <p:grpSpPr bwMode="auto">
          <a:xfrm>
            <a:off x="6445250" y="3833813"/>
            <a:ext cx="100013" cy="100012"/>
            <a:chOff x="748" y="1979"/>
            <a:chExt cx="499" cy="499"/>
          </a:xfrm>
        </p:grpSpPr>
        <p:sp>
          <p:nvSpPr>
            <p:cNvPr id="168124" name="Oval 188">
              <a:extLst>
                <a:ext uri="{FF2B5EF4-FFF2-40B4-BE49-F238E27FC236}">
                  <a16:creationId xmlns:a16="http://schemas.microsoft.com/office/drawing/2014/main" id="{0E0090D7-113E-4E18-B3A7-6C3B17C94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25" name="Line 189">
              <a:extLst>
                <a:ext uri="{FF2B5EF4-FFF2-40B4-BE49-F238E27FC236}">
                  <a16:creationId xmlns:a16="http://schemas.microsoft.com/office/drawing/2014/main" id="{3FC6582D-45BA-4481-A263-2CD594CDD0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26" name="Group 190">
            <a:extLst>
              <a:ext uri="{FF2B5EF4-FFF2-40B4-BE49-F238E27FC236}">
                <a16:creationId xmlns:a16="http://schemas.microsoft.com/office/drawing/2014/main" id="{59DC4186-3887-41BE-8F4C-8AD0A670C5CF}"/>
              </a:ext>
            </a:extLst>
          </p:cNvPr>
          <p:cNvGrpSpPr>
            <a:grpSpLocks/>
          </p:cNvGrpSpPr>
          <p:nvPr/>
        </p:nvGrpSpPr>
        <p:grpSpPr bwMode="auto">
          <a:xfrm>
            <a:off x="6445250" y="3689350"/>
            <a:ext cx="100013" cy="100013"/>
            <a:chOff x="748" y="1979"/>
            <a:chExt cx="499" cy="499"/>
          </a:xfrm>
        </p:grpSpPr>
        <p:sp>
          <p:nvSpPr>
            <p:cNvPr id="168127" name="Oval 191">
              <a:extLst>
                <a:ext uri="{FF2B5EF4-FFF2-40B4-BE49-F238E27FC236}">
                  <a16:creationId xmlns:a16="http://schemas.microsoft.com/office/drawing/2014/main" id="{383102B6-49F7-40AD-91BD-D50A80E33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28" name="Line 192">
              <a:extLst>
                <a:ext uri="{FF2B5EF4-FFF2-40B4-BE49-F238E27FC236}">
                  <a16:creationId xmlns:a16="http://schemas.microsoft.com/office/drawing/2014/main" id="{48BEB26A-8E50-4F16-9195-1DC29C2713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29" name="Group 193">
            <a:extLst>
              <a:ext uri="{FF2B5EF4-FFF2-40B4-BE49-F238E27FC236}">
                <a16:creationId xmlns:a16="http://schemas.microsoft.com/office/drawing/2014/main" id="{932570B2-6FC5-4538-9FF5-B58C36280BEE}"/>
              </a:ext>
            </a:extLst>
          </p:cNvPr>
          <p:cNvGrpSpPr>
            <a:grpSpLocks/>
          </p:cNvGrpSpPr>
          <p:nvPr/>
        </p:nvGrpSpPr>
        <p:grpSpPr bwMode="auto">
          <a:xfrm>
            <a:off x="6589713" y="3833813"/>
            <a:ext cx="100012" cy="100012"/>
            <a:chOff x="748" y="1979"/>
            <a:chExt cx="499" cy="499"/>
          </a:xfrm>
        </p:grpSpPr>
        <p:sp>
          <p:nvSpPr>
            <p:cNvPr id="168130" name="Oval 194">
              <a:extLst>
                <a:ext uri="{FF2B5EF4-FFF2-40B4-BE49-F238E27FC236}">
                  <a16:creationId xmlns:a16="http://schemas.microsoft.com/office/drawing/2014/main" id="{119B3885-741A-4D4E-99B4-9CE0C81E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31" name="Line 195">
              <a:extLst>
                <a:ext uri="{FF2B5EF4-FFF2-40B4-BE49-F238E27FC236}">
                  <a16:creationId xmlns:a16="http://schemas.microsoft.com/office/drawing/2014/main" id="{5434C56F-2B97-41A5-8B2A-C4F9B978FA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32" name="Group 196">
            <a:extLst>
              <a:ext uri="{FF2B5EF4-FFF2-40B4-BE49-F238E27FC236}">
                <a16:creationId xmlns:a16="http://schemas.microsoft.com/office/drawing/2014/main" id="{F37B36E6-E2C2-4C91-A47E-031A9C05C808}"/>
              </a:ext>
            </a:extLst>
          </p:cNvPr>
          <p:cNvGrpSpPr>
            <a:grpSpLocks/>
          </p:cNvGrpSpPr>
          <p:nvPr/>
        </p:nvGrpSpPr>
        <p:grpSpPr bwMode="auto">
          <a:xfrm>
            <a:off x="6589713" y="3689350"/>
            <a:ext cx="100012" cy="100013"/>
            <a:chOff x="748" y="1979"/>
            <a:chExt cx="499" cy="499"/>
          </a:xfrm>
        </p:grpSpPr>
        <p:sp>
          <p:nvSpPr>
            <p:cNvPr id="168133" name="Oval 197">
              <a:extLst>
                <a:ext uri="{FF2B5EF4-FFF2-40B4-BE49-F238E27FC236}">
                  <a16:creationId xmlns:a16="http://schemas.microsoft.com/office/drawing/2014/main" id="{FDB31729-0F54-4A83-9B21-C2096C5F9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34" name="Line 198">
              <a:extLst>
                <a:ext uri="{FF2B5EF4-FFF2-40B4-BE49-F238E27FC236}">
                  <a16:creationId xmlns:a16="http://schemas.microsoft.com/office/drawing/2014/main" id="{8F7AC3A3-19E8-4D5D-8146-1CFC7FFDAF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35" name="Group 199">
            <a:extLst>
              <a:ext uri="{FF2B5EF4-FFF2-40B4-BE49-F238E27FC236}">
                <a16:creationId xmlns:a16="http://schemas.microsoft.com/office/drawing/2014/main" id="{4B84BC07-1085-4B6E-A9A6-82AC94A8A6A0}"/>
              </a:ext>
            </a:extLst>
          </p:cNvPr>
          <p:cNvGrpSpPr>
            <a:grpSpLocks/>
          </p:cNvGrpSpPr>
          <p:nvPr/>
        </p:nvGrpSpPr>
        <p:grpSpPr bwMode="auto">
          <a:xfrm>
            <a:off x="6805613" y="4005263"/>
            <a:ext cx="100012" cy="100012"/>
            <a:chOff x="748" y="1979"/>
            <a:chExt cx="499" cy="499"/>
          </a:xfrm>
        </p:grpSpPr>
        <p:sp>
          <p:nvSpPr>
            <p:cNvPr id="168136" name="Oval 200">
              <a:extLst>
                <a:ext uri="{FF2B5EF4-FFF2-40B4-BE49-F238E27FC236}">
                  <a16:creationId xmlns:a16="http://schemas.microsoft.com/office/drawing/2014/main" id="{41BF4395-BDAB-47C9-9C93-E2B0343B6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37" name="Line 201">
              <a:extLst>
                <a:ext uri="{FF2B5EF4-FFF2-40B4-BE49-F238E27FC236}">
                  <a16:creationId xmlns:a16="http://schemas.microsoft.com/office/drawing/2014/main" id="{7BA5FE87-5FC7-4C8C-91C0-084F4AEA9F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38" name="Group 202">
            <a:extLst>
              <a:ext uri="{FF2B5EF4-FFF2-40B4-BE49-F238E27FC236}">
                <a16:creationId xmlns:a16="http://schemas.microsoft.com/office/drawing/2014/main" id="{F96847AF-8D34-4101-8285-92D78D5094F8}"/>
              </a:ext>
            </a:extLst>
          </p:cNvPr>
          <p:cNvGrpSpPr>
            <a:grpSpLocks/>
          </p:cNvGrpSpPr>
          <p:nvPr/>
        </p:nvGrpSpPr>
        <p:grpSpPr bwMode="auto">
          <a:xfrm>
            <a:off x="6921500" y="4005263"/>
            <a:ext cx="100013" cy="100012"/>
            <a:chOff x="748" y="1979"/>
            <a:chExt cx="499" cy="499"/>
          </a:xfrm>
        </p:grpSpPr>
        <p:sp>
          <p:nvSpPr>
            <p:cNvPr id="168139" name="Oval 203">
              <a:extLst>
                <a:ext uri="{FF2B5EF4-FFF2-40B4-BE49-F238E27FC236}">
                  <a16:creationId xmlns:a16="http://schemas.microsoft.com/office/drawing/2014/main" id="{D1BD0E62-9355-4F7E-A1FE-790DA7456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40" name="Line 204">
              <a:extLst>
                <a:ext uri="{FF2B5EF4-FFF2-40B4-BE49-F238E27FC236}">
                  <a16:creationId xmlns:a16="http://schemas.microsoft.com/office/drawing/2014/main" id="{2B5FA4EF-33C2-48C9-9825-21522D1522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41" name="Group 205">
            <a:extLst>
              <a:ext uri="{FF2B5EF4-FFF2-40B4-BE49-F238E27FC236}">
                <a16:creationId xmlns:a16="http://schemas.microsoft.com/office/drawing/2014/main" id="{91D37C2B-B78A-40BC-BE58-0C9A729E6DC6}"/>
              </a:ext>
            </a:extLst>
          </p:cNvPr>
          <p:cNvGrpSpPr>
            <a:grpSpLocks/>
          </p:cNvGrpSpPr>
          <p:nvPr/>
        </p:nvGrpSpPr>
        <p:grpSpPr bwMode="auto">
          <a:xfrm>
            <a:off x="7064375" y="4005263"/>
            <a:ext cx="100013" cy="100012"/>
            <a:chOff x="748" y="1979"/>
            <a:chExt cx="499" cy="499"/>
          </a:xfrm>
        </p:grpSpPr>
        <p:sp>
          <p:nvSpPr>
            <p:cNvPr id="168142" name="Oval 206">
              <a:extLst>
                <a:ext uri="{FF2B5EF4-FFF2-40B4-BE49-F238E27FC236}">
                  <a16:creationId xmlns:a16="http://schemas.microsoft.com/office/drawing/2014/main" id="{7C58D6C6-DAF0-4CDD-9A27-4E1E5694E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43" name="Line 207">
              <a:extLst>
                <a:ext uri="{FF2B5EF4-FFF2-40B4-BE49-F238E27FC236}">
                  <a16:creationId xmlns:a16="http://schemas.microsoft.com/office/drawing/2014/main" id="{FEB15D5C-CBFA-469F-B2F0-E5F4974831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44" name="Group 208">
            <a:extLst>
              <a:ext uri="{FF2B5EF4-FFF2-40B4-BE49-F238E27FC236}">
                <a16:creationId xmlns:a16="http://schemas.microsoft.com/office/drawing/2014/main" id="{61E3402C-C5B5-4144-AD07-7D038AB2439D}"/>
              </a:ext>
            </a:extLst>
          </p:cNvPr>
          <p:cNvGrpSpPr>
            <a:grpSpLocks/>
          </p:cNvGrpSpPr>
          <p:nvPr/>
        </p:nvGrpSpPr>
        <p:grpSpPr bwMode="auto">
          <a:xfrm>
            <a:off x="6229350" y="4005263"/>
            <a:ext cx="100013" cy="100012"/>
            <a:chOff x="748" y="1979"/>
            <a:chExt cx="499" cy="499"/>
          </a:xfrm>
        </p:grpSpPr>
        <p:sp>
          <p:nvSpPr>
            <p:cNvPr id="168145" name="Oval 209">
              <a:extLst>
                <a:ext uri="{FF2B5EF4-FFF2-40B4-BE49-F238E27FC236}">
                  <a16:creationId xmlns:a16="http://schemas.microsoft.com/office/drawing/2014/main" id="{28552A0A-8C80-4603-8C9B-A9146291D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46" name="Line 210">
              <a:extLst>
                <a:ext uri="{FF2B5EF4-FFF2-40B4-BE49-F238E27FC236}">
                  <a16:creationId xmlns:a16="http://schemas.microsoft.com/office/drawing/2014/main" id="{41849E97-971C-4E46-996B-F5391D252D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47" name="Group 211">
            <a:extLst>
              <a:ext uri="{FF2B5EF4-FFF2-40B4-BE49-F238E27FC236}">
                <a16:creationId xmlns:a16="http://schemas.microsoft.com/office/drawing/2014/main" id="{DB761A53-4C71-4F63-9262-57E0D0514822}"/>
              </a:ext>
            </a:extLst>
          </p:cNvPr>
          <p:cNvGrpSpPr>
            <a:grpSpLocks/>
          </p:cNvGrpSpPr>
          <p:nvPr/>
        </p:nvGrpSpPr>
        <p:grpSpPr bwMode="auto">
          <a:xfrm>
            <a:off x="6345238" y="4005263"/>
            <a:ext cx="100012" cy="100012"/>
            <a:chOff x="748" y="1979"/>
            <a:chExt cx="499" cy="499"/>
          </a:xfrm>
        </p:grpSpPr>
        <p:sp>
          <p:nvSpPr>
            <p:cNvPr id="168148" name="Oval 212">
              <a:extLst>
                <a:ext uri="{FF2B5EF4-FFF2-40B4-BE49-F238E27FC236}">
                  <a16:creationId xmlns:a16="http://schemas.microsoft.com/office/drawing/2014/main" id="{4CA86038-3488-4EC6-A01B-864C5777E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49" name="Line 213">
              <a:extLst>
                <a:ext uri="{FF2B5EF4-FFF2-40B4-BE49-F238E27FC236}">
                  <a16:creationId xmlns:a16="http://schemas.microsoft.com/office/drawing/2014/main" id="{E54F6C25-9C35-42D1-B7C6-75809D4F80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50" name="Group 214">
            <a:extLst>
              <a:ext uri="{FF2B5EF4-FFF2-40B4-BE49-F238E27FC236}">
                <a16:creationId xmlns:a16="http://schemas.microsoft.com/office/drawing/2014/main" id="{C7C4888D-2890-429D-8198-03BA9AB66B55}"/>
              </a:ext>
            </a:extLst>
          </p:cNvPr>
          <p:cNvGrpSpPr>
            <a:grpSpLocks/>
          </p:cNvGrpSpPr>
          <p:nvPr/>
        </p:nvGrpSpPr>
        <p:grpSpPr bwMode="auto">
          <a:xfrm>
            <a:off x="6489700" y="4005263"/>
            <a:ext cx="100013" cy="100012"/>
            <a:chOff x="748" y="1979"/>
            <a:chExt cx="499" cy="499"/>
          </a:xfrm>
        </p:grpSpPr>
        <p:sp>
          <p:nvSpPr>
            <p:cNvPr id="168151" name="Oval 215">
              <a:extLst>
                <a:ext uri="{FF2B5EF4-FFF2-40B4-BE49-F238E27FC236}">
                  <a16:creationId xmlns:a16="http://schemas.microsoft.com/office/drawing/2014/main" id="{E052DA84-BD26-4FB0-AF0F-47CA91F17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52" name="Line 216">
              <a:extLst>
                <a:ext uri="{FF2B5EF4-FFF2-40B4-BE49-F238E27FC236}">
                  <a16:creationId xmlns:a16="http://schemas.microsoft.com/office/drawing/2014/main" id="{7D65434C-64A5-4AEB-B8C7-8B3CBFF30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68153" name="Group 217">
            <a:extLst>
              <a:ext uri="{FF2B5EF4-FFF2-40B4-BE49-F238E27FC236}">
                <a16:creationId xmlns:a16="http://schemas.microsoft.com/office/drawing/2014/main" id="{5B649467-D595-4C61-B7EF-AC1C6334D523}"/>
              </a:ext>
            </a:extLst>
          </p:cNvPr>
          <p:cNvGrpSpPr>
            <a:grpSpLocks/>
          </p:cNvGrpSpPr>
          <p:nvPr/>
        </p:nvGrpSpPr>
        <p:grpSpPr bwMode="auto">
          <a:xfrm>
            <a:off x="6634163" y="4005263"/>
            <a:ext cx="100012" cy="100012"/>
            <a:chOff x="748" y="1979"/>
            <a:chExt cx="499" cy="499"/>
          </a:xfrm>
        </p:grpSpPr>
        <p:sp>
          <p:nvSpPr>
            <p:cNvPr id="168154" name="Oval 218">
              <a:extLst>
                <a:ext uri="{FF2B5EF4-FFF2-40B4-BE49-F238E27FC236}">
                  <a16:creationId xmlns:a16="http://schemas.microsoft.com/office/drawing/2014/main" id="{248B001E-7902-4E08-93DB-F35A12E2E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68155" name="Line 219">
              <a:extLst>
                <a:ext uri="{FF2B5EF4-FFF2-40B4-BE49-F238E27FC236}">
                  <a16:creationId xmlns:a16="http://schemas.microsoft.com/office/drawing/2014/main" id="{B2BEE048-F7C1-4AE9-870F-13A6BE082A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168156" name="Text Box 220">
            <a:extLst>
              <a:ext uri="{FF2B5EF4-FFF2-40B4-BE49-F238E27FC236}">
                <a16:creationId xmlns:a16="http://schemas.microsoft.com/office/drawing/2014/main" id="{A43B8B53-E270-404E-B36D-A6ACA709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3284538"/>
            <a:ext cx="1296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Energy dissipation</a:t>
            </a:r>
            <a:endParaRPr kumimoji="0" lang="th-TH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57" name="Text Box 221">
            <a:extLst>
              <a:ext uri="{FF2B5EF4-FFF2-40B4-BE49-F238E27FC236}">
                <a16:creationId xmlns:a16="http://schemas.microsoft.com/office/drawing/2014/main" id="{DE90352D-EBC0-4E0A-9BCA-649041735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133600"/>
            <a:ext cx="79216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Inner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Scales</a:t>
            </a:r>
            <a:endParaRPr kumimoji="0" lang="th-TH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58" name="Text Box 222">
            <a:extLst>
              <a:ext uri="{FF2B5EF4-FFF2-40B4-BE49-F238E27FC236}">
                <a16:creationId xmlns:a16="http://schemas.microsoft.com/office/drawing/2014/main" id="{B74EC55D-9F1E-417F-8190-3B042D30E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221163"/>
            <a:ext cx="16557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U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 Extra" panose="05050102010205020202" pitchFamily="18" charset="2"/>
                <a:ea typeface="+mn-ea"/>
                <a:cs typeface="Angsana New" panose="02020603050405020304" pitchFamily="18" charset="-34"/>
              </a:rPr>
              <a:t>l 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&gt;&gt; 1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 Extra" panose="05050102010205020202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59" name="Line 223">
            <a:extLst>
              <a:ext uri="{FF2B5EF4-FFF2-40B4-BE49-F238E27FC236}">
                <a16:creationId xmlns:a16="http://schemas.microsoft.com/office/drawing/2014/main" id="{FDEE3728-B06F-48C7-AF30-97A61BB49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0475" y="46529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60" name="Text Box 224">
            <a:extLst>
              <a:ext uri="{FF2B5EF4-FFF2-40B4-BE49-F238E27FC236}">
                <a16:creationId xmlns:a16="http://schemas.microsoft.com/office/drawing/2014/main" id="{0FFB922F-D9C6-4B92-9D51-A37347E84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4581525"/>
            <a:ext cx="3603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ngsana New" panose="02020603050405020304" pitchFamily="18" charset="-34"/>
              </a:rPr>
              <a:t>n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61" name="Text Box 225">
            <a:extLst>
              <a:ext uri="{FF2B5EF4-FFF2-40B4-BE49-F238E27FC236}">
                <a16:creationId xmlns:a16="http://schemas.microsoft.com/office/drawing/2014/main" id="{03874784-9B08-4A1E-9E70-767ED9EDD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221163"/>
            <a:ext cx="16557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U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 Extra" panose="05050102010205020202" pitchFamily="18" charset="2"/>
                <a:ea typeface="+mn-ea"/>
                <a:cs typeface="Angsana New" panose="02020603050405020304" pitchFamily="18" charset="-34"/>
              </a:rPr>
              <a:t>l 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~ 1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 Extra" panose="05050102010205020202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62" name="Line 226">
            <a:extLst>
              <a:ext uri="{FF2B5EF4-FFF2-40B4-BE49-F238E27FC236}">
                <a16:creationId xmlns:a16="http://schemas.microsoft.com/office/drawing/2014/main" id="{EC7C3708-45A1-4EB7-A760-B13303038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9350" y="46529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63" name="Text Box 227">
            <a:extLst>
              <a:ext uri="{FF2B5EF4-FFF2-40B4-BE49-F238E27FC236}">
                <a16:creationId xmlns:a16="http://schemas.microsoft.com/office/drawing/2014/main" id="{754F0FE4-9E7A-4C2D-B46D-DFD6717A9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0" y="4581525"/>
            <a:ext cx="3603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ngsana New" panose="02020603050405020304" pitchFamily="18" charset="-34"/>
              </a:rPr>
              <a:t>n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64" name="Text Box 228">
            <a:extLst>
              <a:ext uri="{FF2B5EF4-FFF2-40B4-BE49-F238E27FC236}">
                <a16:creationId xmlns:a16="http://schemas.microsoft.com/office/drawing/2014/main" id="{5D5C2D18-455A-4EC6-9875-0D82B2A9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133600"/>
            <a:ext cx="79216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Inner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Scales</a:t>
            </a:r>
            <a:endParaRPr kumimoji="0" lang="th-TH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65" name="Text Box 229">
            <a:extLst>
              <a:ext uri="{FF2B5EF4-FFF2-40B4-BE49-F238E27FC236}">
                <a16:creationId xmlns:a16="http://schemas.microsoft.com/office/drawing/2014/main" id="{FB25FB17-F616-4D1A-B825-EF5C33ADA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221163"/>
            <a:ext cx="16557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U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T Extra" panose="05050102010205020202" pitchFamily="18" charset="2"/>
                <a:ea typeface="+mn-ea"/>
                <a:cs typeface="Angsana New" panose="02020603050405020304" pitchFamily="18" charset="-34"/>
              </a:rPr>
              <a:t>l </a:t>
            </a: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~ 1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T Extra" panose="05050102010205020202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66" name="Line 230">
            <a:extLst>
              <a:ext uri="{FF2B5EF4-FFF2-40B4-BE49-F238E27FC236}">
                <a16:creationId xmlns:a16="http://schemas.microsoft.com/office/drawing/2014/main" id="{641E132B-0148-49BC-ABF2-A0BE080923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9350" y="46529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67" name="Text Box 231">
            <a:extLst>
              <a:ext uri="{FF2B5EF4-FFF2-40B4-BE49-F238E27FC236}">
                <a16:creationId xmlns:a16="http://schemas.microsoft.com/office/drawing/2014/main" id="{7366299D-776D-48D9-8AD6-9FDDFD765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0" y="4581525"/>
            <a:ext cx="3603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ngsana New" panose="02020603050405020304" pitchFamily="18" charset="-34"/>
              </a:rPr>
              <a:t>n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69" name="Text Box 233">
            <a:extLst>
              <a:ext uri="{FF2B5EF4-FFF2-40B4-BE49-F238E27FC236}">
                <a16:creationId xmlns:a16="http://schemas.microsoft.com/office/drawing/2014/main" id="{911AD5FD-A85E-4642-959D-D1317D4B3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708275"/>
            <a:ext cx="503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ngsana New" panose="02020603050405020304" pitchFamily="18" charset="-34"/>
              </a:rPr>
              <a:t>e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70" name="Text Box 234">
            <a:extLst>
              <a:ext uri="{FF2B5EF4-FFF2-40B4-BE49-F238E27FC236}">
                <a16:creationId xmlns:a16="http://schemas.microsoft.com/office/drawing/2014/main" id="{791265FF-C395-4414-B64A-57C328203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708275"/>
            <a:ext cx="503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ngsana New" panose="02020603050405020304" pitchFamily="18" charset="-34"/>
              </a:rPr>
              <a:t>e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71" name="Text Box 235">
            <a:extLst>
              <a:ext uri="{FF2B5EF4-FFF2-40B4-BE49-F238E27FC236}">
                <a16:creationId xmlns:a16="http://schemas.microsoft.com/office/drawing/2014/main" id="{86CD6417-FDE5-40EA-95EC-53537136F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781300"/>
            <a:ext cx="503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ngsana New" panose="02020603050405020304" pitchFamily="18" charset="-34"/>
              </a:rPr>
              <a:t>e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172" name="Text Box 236">
            <a:extLst>
              <a:ext uri="{FF2B5EF4-FFF2-40B4-BE49-F238E27FC236}">
                <a16:creationId xmlns:a16="http://schemas.microsoft.com/office/drawing/2014/main" id="{86B2B540-1844-4CB1-9755-EE0D3BF6B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13" y="2781300"/>
            <a:ext cx="503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ngsana New" panose="02020603050405020304" pitchFamily="18" charset="-34"/>
              </a:rPr>
              <a:t>e</a:t>
            </a:r>
            <a:endParaRPr kumimoji="0" lang="th-TH" alt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58FC67-7238-4D73-9FA6-135C1563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28</a:t>
            </a:fld>
            <a:endParaRPr lang="th-TH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6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6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7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67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67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7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6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67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6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67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67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6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67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67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16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168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16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16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6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168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168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168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6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168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16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6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68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168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168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168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168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168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16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16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6" dur="500"/>
                                        <p:tgtEl>
                                          <p:spTgt spid="16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168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2" dur="500"/>
                                        <p:tgtEl>
                                          <p:spTgt spid="168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16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16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500"/>
                                        <p:tgtEl>
                                          <p:spTgt spid="16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16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16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16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16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16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168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16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168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168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168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4" dur="500"/>
                                        <p:tgtEl>
                                          <p:spTgt spid="168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168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0" dur="500"/>
                                        <p:tgtEl>
                                          <p:spTgt spid="168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3" dur="500"/>
                                        <p:tgtEl>
                                          <p:spTgt spid="16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6" dur="500"/>
                                        <p:tgtEl>
                                          <p:spTgt spid="16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9" dur="500"/>
                                        <p:tgtEl>
                                          <p:spTgt spid="16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16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5" dur="500"/>
                                        <p:tgtEl>
                                          <p:spTgt spid="16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8" dur="500"/>
                                        <p:tgtEl>
                                          <p:spTgt spid="16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1" dur="500"/>
                                        <p:tgtEl>
                                          <p:spTgt spid="16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4" dur="500"/>
                                        <p:tgtEl>
                                          <p:spTgt spid="16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16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0" dur="500"/>
                                        <p:tgtEl>
                                          <p:spTgt spid="16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3" dur="500"/>
                                        <p:tgtEl>
                                          <p:spTgt spid="16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6" dur="500"/>
                                        <p:tgtEl>
                                          <p:spTgt spid="16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16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16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168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68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68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68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68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168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168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168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 nodeType="clickPar">
                      <p:stCondLst>
                        <p:cond delay="indefinite"/>
                      </p:stCondLst>
                      <p:childTnLst>
                        <p:par>
                          <p:cTn id="2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67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68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68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168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168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168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168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68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68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16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16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168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168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168" grpId="0" build="p"/>
      <p:bldP spid="167940" grpId="0"/>
      <p:bldP spid="167941" grpId="0"/>
      <p:bldP spid="168156" grpId="0"/>
      <p:bldP spid="168158" grpId="0"/>
      <p:bldP spid="168160" grpId="0"/>
      <p:bldP spid="168164" grpId="0"/>
      <p:bldP spid="168165" grpId="0"/>
      <p:bldP spid="168167" grpId="0"/>
      <p:bldP spid="168169" grpId="0"/>
      <p:bldP spid="168170" grpId="0"/>
      <p:bldP spid="168171" grpId="0"/>
      <p:bldP spid="1681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CA97FF2C-B130-493F-972A-22AECF06AF3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What is </a:t>
            </a:r>
            <a:r>
              <a:rPr lang="en-US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e?</a:t>
            </a:r>
            <a:endParaRPr lang="th-TH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821" name="Object 13">
                <a:extLst>
                  <a:ext uri="{FF2B5EF4-FFF2-40B4-BE49-F238E27FC236}">
                    <a16:creationId xmlns:a16="http://schemas.microsoft.com/office/drawing/2014/main" id="{4D7121D8-E377-4307-8142-00C01C1AE749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 bwMode="auto">
              <a:xfrm>
                <a:off x="4859337" y="1903264"/>
                <a:ext cx="703263" cy="4873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rgbClr val="FFC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9821" name="Object 13">
                <a:extLst>
                  <a:ext uri="{FF2B5EF4-FFF2-40B4-BE49-F238E27FC236}">
                    <a16:creationId xmlns:a16="http://schemas.microsoft.com/office/drawing/2014/main" id="{4D7121D8-E377-4307-8142-00C01C1AE74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4859337" y="1903264"/>
                <a:ext cx="703263" cy="4873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812" name="Group 4">
            <a:extLst>
              <a:ext uri="{FF2B5EF4-FFF2-40B4-BE49-F238E27FC236}">
                <a16:creationId xmlns:a16="http://schemas.microsoft.com/office/drawing/2014/main" id="{AD931703-0E87-4873-8FFC-CE838930A7BD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1773238"/>
            <a:ext cx="792162" cy="792162"/>
            <a:chOff x="748" y="1979"/>
            <a:chExt cx="499" cy="499"/>
          </a:xfrm>
        </p:grpSpPr>
        <p:sp>
          <p:nvSpPr>
            <p:cNvPr id="119813" name="Oval 5">
              <a:extLst>
                <a:ext uri="{FF2B5EF4-FFF2-40B4-BE49-F238E27FC236}">
                  <a16:creationId xmlns:a16="http://schemas.microsoft.com/office/drawing/2014/main" id="{9F91F574-6C02-47F5-82F2-9ABBDC415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979"/>
              <a:ext cx="499" cy="499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119814" name="Line 6">
              <a:extLst>
                <a:ext uri="{FF2B5EF4-FFF2-40B4-BE49-F238E27FC236}">
                  <a16:creationId xmlns:a16="http://schemas.microsoft.com/office/drawing/2014/main" id="{E91F6C60-84A2-48D0-875A-3F5AE1CE69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0" y="1979"/>
              <a:ext cx="90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119815" name="Text Box 7">
            <a:extLst>
              <a:ext uri="{FF2B5EF4-FFF2-40B4-BE49-F238E27FC236}">
                <a16:creationId xmlns:a16="http://schemas.microsoft.com/office/drawing/2014/main" id="{15BFF441-52BF-4F37-8286-F5C326C5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916113"/>
            <a:ext cx="431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U</a:t>
            </a:r>
            <a:endParaRPr kumimoji="0" lang="th-TH" alt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9816" name="Text Box 8">
            <a:extLst>
              <a:ext uri="{FF2B5EF4-FFF2-40B4-BE49-F238E27FC236}">
                <a16:creationId xmlns:a16="http://schemas.microsoft.com/office/drawing/2014/main" id="{84724D9F-8814-4867-9876-B7CE805EC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924175"/>
            <a:ext cx="9366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latin typeface="MT Extra" panose="05050102010205020202" pitchFamily="18" charset="2"/>
              </a:rPr>
              <a:t>l</a:t>
            </a:r>
            <a:endParaRPr lang="th-TH" altLang="en-US" sz="2000" dirty="0">
              <a:latin typeface="MT Extra" panose="05050102010205020202" pitchFamily="18" charset="2"/>
            </a:endParaRPr>
          </a:p>
        </p:txBody>
      </p:sp>
      <p:sp>
        <p:nvSpPr>
          <p:cNvPr id="119817" name="Line 9">
            <a:extLst>
              <a:ext uri="{FF2B5EF4-FFF2-40B4-BE49-F238E27FC236}">
                <a16:creationId xmlns:a16="http://schemas.microsoft.com/office/drawing/2014/main" id="{BA093354-A6A9-4BD6-942C-842074DB82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2852738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9818" name="Text Box 10">
            <a:extLst>
              <a:ext uri="{FF2B5EF4-FFF2-40B4-BE49-F238E27FC236}">
                <a16:creationId xmlns:a16="http://schemas.microsoft.com/office/drawing/2014/main" id="{36864FA1-3C2F-4852-AF13-F14D5F45D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380" y="1781731"/>
            <a:ext cx="908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energy</a:t>
            </a:r>
            <a:endParaRPr kumimoji="0" lang="th-TH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9819" name="Line 11">
            <a:extLst>
              <a:ext uri="{FF2B5EF4-FFF2-40B4-BE49-F238E27FC236}">
                <a16:creationId xmlns:a16="http://schemas.microsoft.com/office/drawing/2014/main" id="{CE71362E-132C-4631-A5E8-FED292F9BC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6610" y="2142094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9820" name="Text Box 12">
            <a:extLst>
              <a:ext uri="{FF2B5EF4-FFF2-40B4-BE49-F238E27FC236}">
                <a16:creationId xmlns:a16="http://schemas.microsoft.com/office/drawing/2014/main" id="{0052FDC1-462F-4806-BDD3-C786410B3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197" y="2099231"/>
            <a:ext cx="719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mass</a:t>
            </a:r>
            <a:endParaRPr kumimoji="0" lang="th-TH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19823" name="Text Box 15">
            <a:extLst>
              <a:ext uri="{FF2B5EF4-FFF2-40B4-BE49-F238E27FC236}">
                <a16:creationId xmlns:a16="http://schemas.microsoft.com/office/drawing/2014/main" id="{43DE51B1-B032-492D-9C62-4B70FD618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15157"/>
            <a:ext cx="1736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turn over time </a:t>
            </a:r>
            <a:endParaRPr kumimoji="0" lang="th-TH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826" name="Object 18">
                <a:extLst>
                  <a:ext uri="{FF2B5EF4-FFF2-40B4-BE49-F238E27FC236}">
                    <a16:creationId xmlns:a16="http://schemas.microsoft.com/office/drawing/2014/main" id="{CCE601C7-99CE-41E5-A6C9-C61F8BD4B593}"/>
                  </a:ext>
                </a:extLst>
              </p:cNvPr>
              <p:cNvSpPr txBox="1"/>
              <p:nvPr/>
            </p:nvSpPr>
            <p:spPr bwMode="auto">
              <a:xfrm>
                <a:off x="4861789" y="2660179"/>
                <a:ext cx="620712" cy="7688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119826" name="Object 18">
                <a:extLst>
                  <a:ext uri="{FF2B5EF4-FFF2-40B4-BE49-F238E27FC236}">
                    <a16:creationId xmlns:a16="http://schemas.microsoft.com/office/drawing/2014/main" id="{CCE601C7-99CE-41E5-A6C9-C61F8BD4B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1789" y="2660179"/>
                <a:ext cx="620712" cy="7688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829" name="Object 21">
                <a:extLst>
                  <a:ext uri="{FF2B5EF4-FFF2-40B4-BE49-F238E27FC236}">
                    <a16:creationId xmlns:a16="http://schemas.microsoft.com/office/drawing/2014/main" id="{D97BC305-F718-44C2-AE2C-FEBA5CBF261A}"/>
                  </a:ext>
                </a:extLst>
              </p:cNvPr>
              <p:cNvSpPr txBox="1"/>
              <p:nvPr/>
            </p:nvSpPr>
            <p:spPr bwMode="auto">
              <a:xfrm>
                <a:off x="3030537" y="3669745"/>
                <a:ext cx="2651125" cy="974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0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𝑒𝑛𝑒𝑟𝑔𝑦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𝑚𝑎𝑠𝑠</m:t>
                          </m:r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  <m:r>
                        <a:rPr lang="en-US" sz="2000" i="1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ℓ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C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9829" name="Object 21">
                <a:extLst>
                  <a:ext uri="{FF2B5EF4-FFF2-40B4-BE49-F238E27FC236}">
                    <a16:creationId xmlns:a16="http://schemas.microsoft.com/office/drawing/2014/main" id="{D97BC305-F718-44C2-AE2C-FEBA5CBF2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0537" y="3669745"/>
                <a:ext cx="2651125" cy="9747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830" name="Text Box 22">
            <a:extLst>
              <a:ext uri="{FF2B5EF4-FFF2-40B4-BE49-F238E27FC236}">
                <a16:creationId xmlns:a16="http://schemas.microsoft.com/office/drawing/2014/main" id="{A790ADD1-4714-4227-B419-8706C04AD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868863"/>
            <a:ext cx="7200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As </a:t>
            </a:r>
            <a:r>
              <a:rPr lang="en-US" altLang="en-US" sz="2400" dirty="0">
                <a:latin typeface="MT Extra" panose="05050102010205020202" pitchFamily="18" charset="2"/>
              </a:rPr>
              <a:t>l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decreases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  <a:sym typeface="Wingdings" panose="05000000000000000000" pitchFamily="2" charset="2"/>
              </a:rPr>
              <a:t> U decreases also to maintain            a constant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cs typeface="Angsana New" panose="02020603050405020304" pitchFamily="18" charset="-34"/>
                <a:sym typeface="Wingdings" panose="05000000000000000000" pitchFamily="2" charset="2"/>
              </a:rPr>
              <a:t>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 </a:t>
            </a:r>
            <a:endParaRPr kumimoji="0" lang="th-TH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833" name="Object 25">
                <a:extLst>
                  <a:ext uri="{FF2B5EF4-FFF2-40B4-BE49-F238E27FC236}">
                    <a16:creationId xmlns:a16="http://schemas.microsoft.com/office/drawing/2014/main" id="{8F199793-9749-412C-A8E2-45794BD62991}"/>
                  </a:ext>
                </a:extLst>
              </p:cNvPr>
              <p:cNvSpPr txBox="1"/>
              <p:nvPr/>
            </p:nvSpPr>
            <p:spPr bwMode="auto">
              <a:xfrm>
                <a:off x="2895600" y="5841851"/>
                <a:ext cx="3728244" cy="6032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0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ℓ,</m:t>
                      </m:r>
                      <m:r>
                        <a:rPr lang="en-US" sz="20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000" i="1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C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119833" name="Object 25">
                <a:extLst>
                  <a:ext uri="{FF2B5EF4-FFF2-40B4-BE49-F238E27FC236}">
                    <a16:creationId xmlns:a16="http://schemas.microsoft.com/office/drawing/2014/main" id="{8F199793-9749-412C-A8E2-45794BD62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0" y="5841851"/>
                <a:ext cx="3728244" cy="6032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84FF78-9778-4EFF-B0D4-409F9579C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29</a:t>
            </a:fld>
            <a:endParaRPr lang="th-TH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/>
      <p:bldP spid="119820" grpId="0"/>
      <p:bldP spid="119823" grpId="0"/>
      <p:bldP spid="1198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04902"/>
            <a:ext cx="9144000" cy="5053098"/>
          </a:xfrm>
        </p:spPr>
      </p:pic>
      <p:sp>
        <p:nvSpPr>
          <p:cNvPr id="15" name="Rectangle 14"/>
          <p:cNvSpPr/>
          <p:nvPr/>
        </p:nvSpPr>
        <p:spPr>
          <a:xfrm>
            <a:off x="1981200" y="4114800"/>
            <a:ext cx="71628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00600" y="0"/>
            <a:ext cx="4343400" cy="3276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19800" y="3124200"/>
            <a:ext cx="31242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Line 4">
            <a:extLst>
              <a:ext uri="{FF2B5EF4-FFF2-40B4-BE49-F238E27FC236}">
                <a16:creationId xmlns:a16="http://schemas.microsoft.com/office/drawing/2014/main" id="{A8A9A347-FA8C-4B96-AE2D-30987E2E33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0113" y="2060575"/>
            <a:ext cx="0" cy="410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20837" name="Line 5">
            <a:extLst>
              <a:ext uri="{FF2B5EF4-FFF2-40B4-BE49-F238E27FC236}">
                <a16:creationId xmlns:a16="http://schemas.microsoft.com/office/drawing/2014/main" id="{16C49197-91C7-4071-8182-DDFCE3330457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2735263" y="3032125"/>
            <a:ext cx="0" cy="3673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838" name="Object 6">
                <a:extLst>
                  <a:ext uri="{FF2B5EF4-FFF2-40B4-BE49-F238E27FC236}">
                    <a16:creationId xmlns:a16="http://schemas.microsoft.com/office/drawing/2014/main" id="{DE0C30F8-1D0B-4B69-A4AB-E78CAFA72814}"/>
                  </a:ext>
                </a:extLst>
              </p:cNvPr>
              <p:cNvSpPr txBox="1"/>
              <p:nvPr/>
            </p:nvSpPr>
            <p:spPr bwMode="auto">
              <a:xfrm>
                <a:off x="4546259" y="4674783"/>
                <a:ext cx="369888" cy="4111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0838" name="Object 6">
                <a:extLst>
                  <a:ext uri="{FF2B5EF4-FFF2-40B4-BE49-F238E27FC236}">
                    <a16:creationId xmlns:a16="http://schemas.microsoft.com/office/drawing/2014/main" id="{DE0C30F8-1D0B-4B69-A4AB-E78CAFA72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6259" y="4674783"/>
                <a:ext cx="369888" cy="4111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839" name="Object 7">
                <a:extLst>
                  <a:ext uri="{FF2B5EF4-FFF2-40B4-BE49-F238E27FC236}">
                    <a16:creationId xmlns:a16="http://schemas.microsoft.com/office/drawing/2014/main" id="{6A755995-D72B-4F76-8F23-5738B3D251A7}"/>
                  </a:ext>
                </a:extLst>
              </p:cNvPr>
              <p:cNvSpPr txBox="1"/>
              <p:nvPr/>
            </p:nvSpPr>
            <p:spPr bwMode="auto">
              <a:xfrm>
                <a:off x="518706" y="1516602"/>
                <a:ext cx="1122363" cy="6143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0839" name="Object 7">
                <a:extLst>
                  <a:ext uri="{FF2B5EF4-FFF2-40B4-BE49-F238E27FC236}">
                    <a16:creationId xmlns:a16="http://schemas.microsoft.com/office/drawing/2014/main" id="{6A755995-D72B-4F76-8F23-5738B3D25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706" y="1516602"/>
                <a:ext cx="1122363" cy="6143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840" name="Object 8">
                <a:extLst>
                  <a:ext uri="{FF2B5EF4-FFF2-40B4-BE49-F238E27FC236}">
                    <a16:creationId xmlns:a16="http://schemas.microsoft.com/office/drawing/2014/main" id="{A099C049-B48B-4AA0-81A8-827C14602CB8}"/>
                  </a:ext>
                </a:extLst>
              </p:cNvPr>
              <p:cNvSpPr txBox="1"/>
              <p:nvPr/>
            </p:nvSpPr>
            <p:spPr bwMode="auto">
              <a:xfrm>
                <a:off x="250825" y="2614613"/>
                <a:ext cx="484188" cy="4540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0840" name="Object 8">
                <a:extLst>
                  <a:ext uri="{FF2B5EF4-FFF2-40B4-BE49-F238E27FC236}">
                    <a16:creationId xmlns:a16="http://schemas.microsoft.com/office/drawing/2014/main" id="{A099C049-B48B-4AA0-81A8-827C14602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825" y="2614613"/>
                <a:ext cx="484188" cy="4540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841" name="Freeform 9">
            <a:extLst>
              <a:ext uri="{FF2B5EF4-FFF2-40B4-BE49-F238E27FC236}">
                <a16:creationId xmlns:a16="http://schemas.microsoft.com/office/drawing/2014/main" id="{BF8D084B-6268-4C96-989B-B6848A78B46D}"/>
              </a:ext>
            </a:extLst>
          </p:cNvPr>
          <p:cNvSpPr>
            <a:spLocks/>
          </p:cNvSpPr>
          <p:nvPr/>
        </p:nvSpPr>
        <p:spPr bwMode="auto">
          <a:xfrm>
            <a:off x="858838" y="2554288"/>
            <a:ext cx="2921000" cy="2324100"/>
          </a:xfrm>
          <a:custGeom>
            <a:avLst/>
            <a:gdLst>
              <a:gd name="T0" fmla="*/ 39 w 1840"/>
              <a:gd name="T1" fmla="*/ 0 h 1464"/>
              <a:gd name="T2" fmla="*/ 76 w 1840"/>
              <a:gd name="T3" fmla="*/ 384 h 1464"/>
              <a:gd name="T4" fmla="*/ 121 w 1840"/>
              <a:gd name="T5" fmla="*/ 530 h 1464"/>
              <a:gd name="T6" fmla="*/ 176 w 1840"/>
              <a:gd name="T7" fmla="*/ 658 h 1464"/>
              <a:gd name="T8" fmla="*/ 222 w 1840"/>
              <a:gd name="T9" fmla="*/ 777 h 1464"/>
              <a:gd name="T10" fmla="*/ 277 w 1840"/>
              <a:gd name="T11" fmla="*/ 860 h 1464"/>
              <a:gd name="T12" fmla="*/ 332 w 1840"/>
              <a:gd name="T13" fmla="*/ 942 h 1464"/>
              <a:gd name="T14" fmla="*/ 368 w 1840"/>
              <a:gd name="T15" fmla="*/ 997 h 1464"/>
              <a:gd name="T16" fmla="*/ 423 w 1840"/>
              <a:gd name="T17" fmla="*/ 1042 h 1464"/>
              <a:gd name="T18" fmla="*/ 496 w 1840"/>
              <a:gd name="T19" fmla="*/ 1116 h 1464"/>
              <a:gd name="T20" fmla="*/ 588 w 1840"/>
              <a:gd name="T21" fmla="*/ 1152 h 1464"/>
              <a:gd name="T22" fmla="*/ 670 w 1840"/>
              <a:gd name="T23" fmla="*/ 1207 h 1464"/>
              <a:gd name="T24" fmla="*/ 752 w 1840"/>
              <a:gd name="T25" fmla="*/ 1253 h 1464"/>
              <a:gd name="T26" fmla="*/ 844 w 1840"/>
              <a:gd name="T27" fmla="*/ 1298 h 1464"/>
              <a:gd name="T28" fmla="*/ 1072 w 1840"/>
              <a:gd name="T29" fmla="*/ 1353 h 1464"/>
              <a:gd name="T30" fmla="*/ 1383 w 1840"/>
              <a:gd name="T31" fmla="*/ 1408 h 1464"/>
              <a:gd name="T32" fmla="*/ 1438 w 1840"/>
              <a:gd name="T33" fmla="*/ 1417 h 1464"/>
              <a:gd name="T34" fmla="*/ 1721 w 1840"/>
              <a:gd name="T35" fmla="*/ 1426 h 1464"/>
              <a:gd name="T36" fmla="*/ 1749 w 1840"/>
              <a:gd name="T37" fmla="*/ 1445 h 1464"/>
              <a:gd name="T38" fmla="*/ 1804 w 1840"/>
              <a:gd name="T39" fmla="*/ 1454 h 1464"/>
              <a:gd name="T40" fmla="*/ 1840 w 1840"/>
              <a:gd name="T41" fmla="*/ 1463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40" h="1464">
                <a:moveTo>
                  <a:pt x="39" y="0"/>
                </a:moveTo>
                <a:cubicBezTo>
                  <a:pt x="0" y="118"/>
                  <a:pt x="17" y="273"/>
                  <a:pt x="76" y="384"/>
                </a:cubicBezTo>
                <a:cubicBezTo>
                  <a:pt x="85" y="438"/>
                  <a:pt x="91" y="485"/>
                  <a:pt x="121" y="530"/>
                </a:cubicBezTo>
                <a:cubicBezTo>
                  <a:pt x="136" y="577"/>
                  <a:pt x="154" y="613"/>
                  <a:pt x="176" y="658"/>
                </a:cubicBezTo>
                <a:cubicBezTo>
                  <a:pt x="196" y="698"/>
                  <a:pt x="196" y="739"/>
                  <a:pt x="222" y="777"/>
                </a:cubicBezTo>
                <a:cubicBezTo>
                  <a:pt x="233" y="812"/>
                  <a:pt x="257" y="830"/>
                  <a:pt x="277" y="860"/>
                </a:cubicBezTo>
                <a:cubicBezTo>
                  <a:pt x="289" y="895"/>
                  <a:pt x="314" y="910"/>
                  <a:pt x="332" y="942"/>
                </a:cubicBezTo>
                <a:cubicBezTo>
                  <a:pt x="349" y="971"/>
                  <a:pt x="344" y="978"/>
                  <a:pt x="368" y="997"/>
                </a:cubicBezTo>
                <a:cubicBezTo>
                  <a:pt x="406" y="1027"/>
                  <a:pt x="390" y="1001"/>
                  <a:pt x="423" y="1042"/>
                </a:cubicBezTo>
                <a:cubicBezTo>
                  <a:pt x="443" y="1066"/>
                  <a:pt x="468" y="1100"/>
                  <a:pt x="496" y="1116"/>
                </a:cubicBezTo>
                <a:cubicBezTo>
                  <a:pt x="525" y="1132"/>
                  <a:pt x="558" y="1138"/>
                  <a:pt x="588" y="1152"/>
                </a:cubicBezTo>
                <a:cubicBezTo>
                  <a:pt x="614" y="1193"/>
                  <a:pt x="631" y="1182"/>
                  <a:pt x="670" y="1207"/>
                </a:cubicBezTo>
                <a:cubicBezTo>
                  <a:pt x="696" y="1246"/>
                  <a:pt x="710" y="1239"/>
                  <a:pt x="752" y="1253"/>
                </a:cubicBezTo>
                <a:cubicBezTo>
                  <a:pt x="780" y="1294"/>
                  <a:pt x="796" y="1285"/>
                  <a:pt x="844" y="1298"/>
                </a:cubicBezTo>
                <a:cubicBezTo>
                  <a:pt x="922" y="1320"/>
                  <a:pt x="990" y="1344"/>
                  <a:pt x="1072" y="1353"/>
                </a:cubicBezTo>
                <a:cubicBezTo>
                  <a:pt x="1151" y="1407"/>
                  <a:pt x="1296" y="1403"/>
                  <a:pt x="1383" y="1408"/>
                </a:cubicBezTo>
                <a:cubicBezTo>
                  <a:pt x="1401" y="1411"/>
                  <a:pt x="1419" y="1416"/>
                  <a:pt x="1438" y="1417"/>
                </a:cubicBezTo>
                <a:cubicBezTo>
                  <a:pt x="1532" y="1422"/>
                  <a:pt x="1627" y="1418"/>
                  <a:pt x="1721" y="1426"/>
                </a:cubicBezTo>
                <a:cubicBezTo>
                  <a:pt x="1732" y="1427"/>
                  <a:pt x="1738" y="1441"/>
                  <a:pt x="1749" y="1445"/>
                </a:cubicBezTo>
                <a:cubicBezTo>
                  <a:pt x="1767" y="1451"/>
                  <a:pt x="1786" y="1451"/>
                  <a:pt x="1804" y="1454"/>
                </a:cubicBezTo>
                <a:cubicBezTo>
                  <a:pt x="1834" y="1464"/>
                  <a:pt x="1822" y="1463"/>
                  <a:pt x="1840" y="1463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844" name="Object 12">
                <a:extLst>
                  <a:ext uri="{FF2B5EF4-FFF2-40B4-BE49-F238E27FC236}">
                    <a16:creationId xmlns:a16="http://schemas.microsoft.com/office/drawing/2014/main" id="{8A6A9FF7-9C03-4C4E-8D19-9B817C55E441}"/>
                  </a:ext>
                </a:extLst>
              </p:cNvPr>
              <p:cNvSpPr txBox="1"/>
              <p:nvPr/>
            </p:nvSpPr>
            <p:spPr bwMode="auto">
              <a:xfrm>
                <a:off x="1547813" y="5084763"/>
                <a:ext cx="533400" cy="7413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0844" name="Object 12">
                <a:extLst>
                  <a:ext uri="{FF2B5EF4-FFF2-40B4-BE49-F238E27FC236}">
                    <a16:creationId xmlns:a16="http://schemas.microsoft.com/office/drawing/2014/main" id="{8A6A9FF7-9C03-4C4E-8D19-9B817C55E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813" y="5084763"/>
                <a:ext cx="533400" cy="7413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845" name="Line 13">
            <a:extLst>
              <a:ext uri="{FF2B5EF4-FFF2-40B4-BE49-F238E27FC236}">
                <a16:creationId xmlns:a16="http://schemas.microsoft.com/office/drawing/2014/main" id="{85D7863C-ACD0-4387-B1B6-862A8E18A8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3713" y="47244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848" name="Object 16">
                <a:extLst>
                  <a:ext uri="{FF2B5EF4-FFF2-40B4-BE49-F238E27FC236}">
                    <a16:creationId xmlns:a16="http://schemas.microsoft.com/office/drawing/2014/main" id="{FA85E1DF-EA3D-4E50-96E3-540A5F87780B}"/>
                  </a:ext>
                </a:extLst>
              </p:cNvPr>
              <p:cNvSpPr txBox="1"/>
              <p:nvPr/>
            </p:nvSpPr>
            <p:spPr bwMode="auto">
              <a:xfrm>
                <a:off x="4643437" y="2997200"/>
                <a:ext cx="2671762" cy="109325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(0)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0848" name="Object 16">
                <a:extLst>
                  <a:ext uri="{FF2B5EF4-FFF2-40B4-BE49-F238E27FC236}">
                    <a16:creationId xmlns:a16="http://schemas.microsoft.com/office/drawing/2014/main" id="{FA85E1DF-EA3D-4E50-96E3-540A5F877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3437" y="2997200"/>
                <a:ext cx="2671762" cy="10932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849" name="Rectangle 17">
            <a:extLst>
              <a:ext uri="{FF2B5EF4-FFF2-40B4-BE49-F238E27FC236}">
                <a16:creationId xmlns:a16="http://schemas.microsoft.com/office/drawing/2014/main" id="{EFF9BC68-55BE-4888-A593-48F794AE652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Correlation length</a:t>
            </a:r>
            <a:endParaRPr lang="th-TH" alt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850" name="Line 18">
            <a:extLst>
              <a:ext uri="{FF2B5EF4-FFF2-40B4-BE49-F238E27FC236}">
                <a16:creationId xmlns:a16="http://schemas.microsoft.com/office/drawing/2014/main" id="{E00152AA-1B71-4CC9-A16E-E393C96664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3713" y="2997200"/>
            <a:ext cx="0" cy="18716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20851" name="Line 19">
            <a:extLst>
              <a:ext uri="{FF2B5EF4-FFF2-40B4-BE49-F238E27FC236}">
                <a16:creationId xmlns:a16="http://schemas.microsoft.com/office/drawing/2014/main" id="{B8149FB5-D3BE-42B7-8F8A-DB1AFF02D2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0113" y="29972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C3E7B6-0B22-46CD-A76D-F5C1B635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30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0A8FE86C-ADDF-418E-9822-08C716277FF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Spectrum of turbulence from Kolmogorov theory</a:t>
            </a:r>
            <a:endParaRPr lang="th-TH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968" name="Object 8">
                <a:extLst>
                  <a:ext uri="{FF2B5EF4-FFF2-40B4-BE49-F238E27FC236}">
                    <a16:creationId xmlns:a16="http://schemas.microsoft.com/office/drawing/2014/main" id="{9E48200B-AAE7-48B0-A142-D461908F58F0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 bwMode="auto">
              <a:xfrm>
                <a:off x="900113" y="1408730"/>
                <a:ext cx="1150937" cy="6270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85000" lnSpcReduction="1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8968" name="Object 8">
                <a:extLst>
                  <a:ext uri="{FF2B5EF4-FFF2-40B4-BE49-F238E27FC236}">
                    <a16:creationId xmlns:a16="http://schemas.microsoft.com/office/drawing/2014/main" id="{9E48200B-AAE7-48B0-A142-D461908F58F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900113" y="1408730"/>
                <a:ext cx="1150937" cy="6270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966" name="Line 6">
            <a:extLst>
              <a:ext uri="{FF2B5EF4-FFF2-40B4-BE49-F238E27FC236}">
                <a16:creationId xmlns:a16="http://schemas.microsoft.com/office/drawing/2014/main" id="{C8063984-9114-4832-80E1-B0607AAF00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3350" y="2056430"/>
            <a:ext cx="0" cy="3671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967" name="Line 7">
            <a:extLst>
              <a:ext uri="{FF2B5EF4-FFF2-40B4-BE49-F238E27FC236}">
                <a16:creationId xmlns:a16="http://schemas.microsoft.com/office/drawing/2014/main" id="{DE330425-A3C7-4C84-A562-0B6A6C875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3350" y="5728318"/>
            <a:ext cx="60483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972" name="Object 12">
                <a:extLst>
                  <a:ext uri="{FF2B5EF4-FFF2-40B4-BE49-F238E27FC236}">
                    <a16:creationId xmlns:a16="http://schemas.microsoft.com/office/drawing/2014/main" id="{5D28C3A1-B5AC-4495-9AC3-13DB2D8CBCA8}"/>
                  </a:ext>
                </a:extLst>
              </p:cNvPr>
              <p:cNvSpPr txBox="1"/>
              <p:nvPr/>
            </p:nvSpPr>
            <p:spPr bwMode="auto">
              <a:xfrm>
                <a:off x="7533964" y="5469555"/>
                <a:ext cx="941388" cy="557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8972" name="Object 12">
                <a:extLst>
                  <a:ext uri="{FF2B5EF4-FFF2-40B4-BE49-F238E27FC236}">
                    <a16:creationId xmlns:a16="http://schemas.microsoft.com/office/drawing/2014/main" id="{5D28C3A1-B5AC-4495-9AC3-13DB2D8CB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33964" y="5469555"/>
                <a:ext cx="941388" cy="557212"/>
              </a:xfrm>
              <a:prstGeom prst="rect">
                <a:avLst/>
              </a:prstGeom>
              <a:blipFill>
                <a:blip r:embed="rId3"/>
                <a:stretch>
                  <a:fillRect l="-584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973" name="Line 13">
            <a:extLst>
              <a:ext uri="{FF2B5EF4-FFF2-40B4-BE49-F238E27FC236}">
                <a16:creationId xmlns:a16="http://schemas.microsoft.com/office/drawing/2014/main" id="{79FFBC4C-6156-47FC-BE91-CAB7B2A1E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2127868"/>
            <a:ext cx="0" cy="3600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974" name="Line 14">
            <a:extLst>
              <a:ext uri="{FF2B5EF4-FFF2-40B4-BE49-F238E27FC236}">
                <a16:creationId xmlns:a16="http://schemas.microsoft.com/office/drawing/2014/main" id="{16546854-390C-405F-B83F-55F4960E3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2127868"/>
            <a:ext cx="0" cy="3600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975" name="Line 15">
            <a:extLst>
              <a:ext uri="{FF2B5EF4-FFF2-40B4-BE49-F238E27FC236}">
                <a16:creationId xmlns:a16="http://schemas.microsoft.com/office/drawing/2014/main" id="{7B7B1A6D-D16D-46C6-A38A-89B4A938A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3350" y="2993055"/>
            <a:ext cx="21605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976" name="Line 16">
            <a:extLst>
              <a:ext uri="{FF2B5EF4-FFF2-40B4-BE49-F238E27FC236}">
                <a16:creationId xmlns:a16="http://schemas.microsoft.com/office/drawing/2014/main" id="{612EF80E-D5BB-4CA7-9FF3-9C36A2A2F2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2993055"/>
            <a:ext cx="2376487" cy="2087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977" name="Line 17">
            <a:extLst>
              <a:ext uri="{FF2B5EF4-FFF2-40B4-BE49-F238E27FC236}">
                <a16:creationId xmlns:a16="http://schemas.microsoft.com/office/drawing/2014/main" id="{81007151-890D-4860-AB19-8C663558CC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5080618"/>
            <a:ext cx="792163" cy="1152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980" name="Object 20">
                <a:extLst>
                  <a:ext uri="{FF2B5EF4-FFF2-40B4-BE49-F238E27FC236}">
                    <a16:creationId xmlns:a16="http://schemas.microsoft.com/office/drawing/2014/main" id="{F9EC0723-9F4C-49C7-A83C-DF90818387C8}"/>
                  </a:ext>
                </a:extLst>
              </p:cNvPr>
              <p:cNvSpPr txBox="1"/>
              <p:nvPr/>
            </p:nvSpPr>
            <p:spPr bwMode="auto">
              <a:xfrm>
                <a:off x="3267203" y="5777894"/>
                <a:ext cx="982662" cy="8001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8980" name="Object 20">
                <a:extLst>
                  <a:ext uri="{FF2B5EF4-FFF2-40B4-BE49-F238E27FC236}">
                    <a16:creationId xmlns:a16="http://schemas.microsoft.com/office/drawing/2014/main" id="{F9EC0723-9F4C-49C7-A83C-DF9081838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7203" y="5777894"/>
                <a:ext cx="982662" cy="8001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983" name="Object 23">
                <a:extLst>
                  <a:ext uri="{FF2B5EF4-FFF2-40B4-BE49-F238E27FC236}">
                    <a16:creationId xmlns:a16="http://schemas.microsoft.com/office/drawing/2014/main" id="{A6A5A97B-5FD5-4C28-BEB6-D4F81194DD0F}"/>
                  </a:ext>
                </a:extLst>
              </p:cNvPr>
              <p:cNvSpPr txBox="1"/>
              <p:nvPr/>
            </p:nvSpPr>
            <p:spPr bwMode="auto">
              <a:xfrm>
                <a:off x="3996532" y="2422159"/>
                <a:ext cx="2232025" cy="6619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−5/3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8983" name="Object 23">
                <a:extLst>
                  <a:ext uri="{FF2B5EF4-FFF2-40B4-BE49-F238E27FC236}">
                    <a16:creationId xmlns:a16="http://schemas.microsoft.com/office/drawing/2014/main" id="{A6A5A97B-5FD5-4C28-BEB6-D4F81194D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6532" y="2422159"/>
                <a:ext cx="2232025" cy="6619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984" name="Text Box 24">
            <a:extLst>
              <a:ext uri="{FF2B5EF4-FFF2-40B4-BE49-F238E27FC236}">
                <a16:creationId xmlns:a16="http://schemas.microsoft.com/office/drawing/2014/main" id="{4C34BD2A-8FEF-4426-A6EC-0B595143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886" y="2223613"/>
            <a:ext cx="23050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Energy-containing range</a:t>
            </a:r>
            <a:endParaRPr kumimoji="0" lang="th-TH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987" name="Text Box 27">
            <a:extLst>
              <a:ext uri="{FF2B5EF4-FFF2-40B4-BE49-F238E27FC236}">
                <a16:creationId xmlns:a16="http://schemas.microsoft.com/office/drawing/2014/main" id="{C2073B64-6B6F-4504-BD0B-D77093B39D60}"/>
              </a:ext>
            </a:extLst>
          </p:cNvPr>
          <p:cNvSpPr txBox="1">
            <a:spLocks noChangeArrowheads="1"/>
          </p:cNvSpPr>
          <p:nvPr/>
        </p:nvSpPr>
        <p:spPr bwMode="auto">
          <a:xfrm rot="2505869">
            <a:off x="3940673" y="3629427"/>
            <a:ext cx="18002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inertial range</a:t>
            </a:r>
            <a:endParaRPr kumimoji="0" lang="th-TH" alt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68988" name="Text Box 28">
            <a:extLst>
              <a:ext uri="{FF2B5EF4-FFF2-40B4-BE49-F238E27FC236}">
                <a16:creationId xmlns:a16="http://schemas.microsoft.com/office/drawing/2014/main" id="{AC69AFFE-F905-490C-936E-90A698C3293D}"/>
              </a:ext>
            </a:extLst>
          </p:cNvPr>
          <p:cNvSpPr txBox="1">
            <a:spLocks noChangeArrowheads="1"/>
          </p:cNvSpPr>
          <p:nvPr/>
        </p:nvSpPr>
        <p:spPr bwMode="auto">
          <a:xfrm rot="3400862">
            <a:off x="5538859" y="5635756"/>
            <a:ext cx="231596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ngsana New" panose="02020603050405020304" pitchFamily="18" charset="-34"/>
              </a:rPr>
              <a:t>dissipation range</a:t>
            </a:r>
            <a:endParaRPr kumimoji="0" lang="th-TH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0">
                <a:extLst>
                  <a:ext uri="{FF2B5EF4-FFF2-40B4-BE49-F238E27FC236}">
                    <a16:creationId xmlns:a16="http://schemas.microsoft.com/office/drawing/2014/main" id="{0BE72D2A-CD9E-4F21-A2F5-D2FCB30592CF}"/>
                  </a:ext>
                </a:extLst>
              </p:cNvPr>
              <p:cNvSpPr txBox="1"/>
              <p:nvPr/>
            </p:nvSpPr>
            <p:spPr bwMode="auto">
              <a:xfrm>
                <a:off x="5465254" y="5750325"/>
                <a:ext cx="1149350" cy="8810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" name="Object 10">
                <a:extLst>
                  <a:ext uri="{FF2B5EF4-FFF2-40B4-BE49-F238E27FC236}">
                    <a16:creationId xmlns:a16="http://schemas.microsoft.com/office/drawing/2014/main" id="{0BE72D2A-CD9E-4F21-A2F5-D2FCB3059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5254" y="5750325"/>
                <a:ext cx="1149350" cy="8810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739967-B6EB-4899-90B6-DDD5E42C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31</a:t>
            </a:fld>
            <a:endParaRPr lang="th-TH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8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84" grpId="0"/>
      <p:bldP spid="16898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Rectangle 5">
            <a:extLst>
              <a:ext uri="{FF2B5EF4-FFF2-40B4-BE49-F238E27FC236}">
                <a16:creationId xmlns:a16="http://schemas.microsoft.com/office/drawing/2014/main" id="{3F178ABA-E285-49A7-8D34-83BC4CDBB5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Interplanetary Magnetic Field</a:t>
            </a:r>
            <a:endParaRPr lang="th-TH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5956" name="Picture 4">
            <a:extLst>
              <a:ext uri="{FF2B5EF4-FFF2-40B4-BE49-F238E27FC236}">
                <a16:creationId xmlns:a16="http://schemas.microsoft.com/office/drawing/2014/main" id="{4F0F7FDA-71D9-414B-83C9-22113F310E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125538"/>
            <a:ext cx="7561262" cy="5500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1AD49C-60BF-4ABE-8998-F886EF45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32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7" name="Text Box 21">
            <a:extLst>
              <a:ext uri="{FF2B5EF4-FFF2-40B4-BE49-F238E27FC236}">
                <a16:creationId xmlns:a16="http://schemas.microsoft.com/office/drawing/2014/main" id="{94A11E34-2092-411A-BDAB-BAE8F842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888721"/>
            <a:ext cx="3657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Image credit: Goldstein et al. 1995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53E5A8-21B5-4BE2-8627-523189DDD648}"/>
              </a:ext>
            </a:extLst>
          </p:cNvPr>
          <p:cNvSpPr txBox="1">
            <a:spLocks/>
          </p:cNvSpPr>
          <p:nvPr/>
        </p:nvSpPr>
        <p:spPr bwMode="auto">
          <a:xfrm>
            <a:off x="489090" y="88037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ngsana New" panose="02020603050405020304" pitchFamily="18" charset="-34"/>
              </a:defRPr>
            </a:lvl9pPr>
          </a:lstStyle>
          <a:p>
            <a:endParaRPr lang="en-US" sz="3000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E26BB-68B8-4B5A-ADB8-742DAA9A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spectrum of magnetic field fluctuations from </a:t>
            </a:r>
            <a:r>
              <a:rPr lang="en-US" sz="3000" b="1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Mariner 10</a:t>
            </a:r>
            <a:endParaRPr lang="en-US" sz="30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Content Placeholder 4" descr="mariner.JPG">
            <a:extLst>
              <a:ext uri="{FF2B5EF4-FFF2-40B4-BE49-F238E27FC236}">
                <a16:creationId xmlns:a16="http://schemas.microsoft.com/office/drawing/2014/main" id="{F0F6165D-AA3E-4114-AA04-57F0212E2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1711" y="1752600"/>
            <a:ext cx="4752975" cy="412432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C77D5-6C3C-4409-959E-D52011EC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8252313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B20C8E19-42F2-466B-ADC4-BC96B5D698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Contour plot of the two-dimensional correlation function of solar wind fluctuations </a:t>
            </a:r>
            <a:endParaRPr lang="th-TH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997" name="Text Box 21">
            <a:extLst>
              <a:ext uri="{FF2B5EF4-FFF2-40B4-BE49-F238E27FC236}">
                <a16:creationId xmlns:a16="http://schemas.microsoft.com/office/drawing/2014/main" id="{94A11E34-2092-411A-BDAB-BAE8F842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48400"/>
            <a:ext cx="388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FFFFFF"/>
                </a:solidFill>
                <a:latin typeface="+mj-lt"/>
                <a:cs typeface="Angsana New" panose="02020603050405020304" pitchFamily="18" charset="-34"/>
              </a:rPr>
              <a:t>Image Credit: </a:t>
            </a:r>
            <a:r>
              <a:rPr kumimoji="0" lang="th-TH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ngsana New" panose="02020603050405020304" pitchFamily="18" charset="-34"/>
              </a:rPr>
              <a:t>Matthaeus et al. </a:t>
            </a:r>
            <a:r>
              <a:rPr lang="en-US" altLang="en-US" dirty="0">
                <a:solidFill>
                  <a:srgbClr val="FFFFFF"/>
                </a:solidFill>
                <a:latin typeface="+mj-lt"/>
                <a:cs typeface="Angsana New" panose="02020603050405020304" pitchFamily="18" charset="-34"/>
              </a:rPr>
              <a:t>1990</a:t>
            </a:r>
            <a:endParaRPr kumimoji="0" lang="th-TH" alt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AACC7-5967-4343-9BF8-1BAA953F8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67190"/>
            <a:ext cx="4597051" cy="4572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995D4-9CA4-4E2C-A53E-AF52308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5497243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B20C8E19-42F2-466B-ADC4-BC96B5D698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35642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Schematic of populations of fluctuations in the solar wind</a:t>
            </a:r>
          </a:p>
        </p:txBody>
      </p:sp>
      <p:pic>
        <p:nvPicPr>
          <p:cNvPr id="6" name="Content Placeholder 6" descr="slab2d.jpg">
            <a:extLst>
              <a:ext uri="{FF2B5EF4-FFF2-40B4-BE49-F238E27FC236}">
                <a16:creationId xmlns:a16="http://schemas.microsoft.com/office/drawing/2014/main" id="{4CEE8959-EC2A-463C-BFA8-066C1D5359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19406"/>
            <a:ext cx="8229600" cy="40875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F64888-B8FE-4412-AF0C-918F84F20D00}"/>
              </a:ext>
            </a:extLst>
          </p:cNvPr>
          <p:cNvSpPr/>
          <p:nvPr/>
        </p:nvSpPr>
        <p:spPr>
          <a:xfrm>
            <a:off x="762000" y="6019800"/>
            <a:ext cx="3554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[Based on drawings by W. </a:t>
            </a:r>
            <a:r>
              <a:rPr lang="en-US" dirty="0" err="1">
                <a:solidFill>
                  <a:prstClr val="white"/>
                </a:solidFill>
              </a:rPr>
              <a:t>Dröge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61D9E4-B1D4-4126-8E49-DFEB8798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6868759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B20C8E19-42F2-466B-ADC4-BC96B5D698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2D+slab Model of Magnetic Field Turbulence</a:t>
            </a:r>
            <a:endParaRPr lang="th-TH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980" name="Object 4">
                <a:extLst>
                  <a:ext uri="{FF2B5EF4-FFF2-40B4-BE49-F238E27FC236}">
                    <a16:creationId xmlns:a16="http://schemas.microsoft.com/office/drawing/2014/main" id="{D652E652-682A-495D-B287-A4EF471E37EB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 bwMode="auto">
              <a:xfrm>
                <a:off x="2908302" y="2778122"/>
                <a:ext cx="4040188" cy="9286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</m:acc>
                      <m:r>
                        <a:rPr lang="en-US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126980" name="Object 4">
                <a:extLst>
                  <a:ext uri="{FF2B5EF4-FFF2-40B4-BE49-F238E27FC236}">
                    <a16:creationId xmlns:a16="http://schemas.microsoft.com/office/drawing/2014/main" id="{D652E652-682A-495D-B287-A4EF471E37E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2908302" y="2778122"/>
                <a:ext cx="4040188" cy="9286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984" name="Line 8">
            <a:extLst>
              <a:ext uri="{FF2B5EF4-FFF2-40B4-BE49-F238E27FC236}">
                <a16:creationId xmlns:a16="http://schemas.microsoft.com/office/drawing/2014/main" id="{00B9E71A-372C-4075-A19C-28D47B3A7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3545" y="2506898"/>
            <a:ext cx="0" cy="360362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26985" name="Line 9">
            <a:extLst>
              <a:ext uri="{FF2B5EF4-FFF2-40B4-BE49-F238E27FC236}">
                <a16:creationId xmlns:a16="http://schemas.microsoft.com/office/drawing/2014/main" id="{D41CB2B2-8B65-4DB5-8F65-3634DA1619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98044" y="2498842"/>
            <a:ext cx="1607087" cy="498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987" name="Object 11">
                <a:extLst>
                  <a:ext uri="{FF2B5EF4-FFF2-40B4-BE49-F238E27FC236}">
                    <a16:creationId xmlns:a16="http://schemas.microsoft.com/office/drawing/2014/main" id="{1F8B8A0F-6384-46D1-A17B-3447485352CB}"/>
                  </a:ext>
                </a:extLst>
              </p:cNvPr>
              <p:cNvSpPr txBox="1"/>
              <p:nvPr/>
            </p:nvSpPr>
            <p:spPr bwMode="auto">
              <a:xfrm>
                <a:off x="1122744" y="1752600"/>
                <a:ext cx="2362195" cy="450846"/>
              </a:xfrm>
              <a:prstGeom prst="rect">
                <a:avLst/>
              </a:prstGeom>
              <a:solidFill>
                <a:srgbClr val="33CCFF">
                  <a:alpha val="30196"/>
                </a:srgbClr>
              </a:solidFill>
              <a:ln w="254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Mean</m:t>
                      </m:r>
                      <m:r>
                        <a:rPr lang="en-US" sz="24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field</m:t>
                      </m:r>
                      <m:r>
                        <a:rPr lang="en-US" sz="24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: 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1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6987" name="Object 11">
                <a:extLst>
                  <a:ext uri="{FF2B5EF4-FFF2-40B4-BE49-F238E27FC236}">
                    <a16:creationId xmlns:a16="http://schemas.microsoft.com/office/drawing/2014/main" id="{1F8B8A0F-6384-46D1-A17B-344748535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2744" y="1752600"/>
                <a:ext cx="2362195" cy="450846"/>
              </a:xfrm>
              <a:prstGeom prst="rect">
                <a:avLst/>
              </a:prstGeom>
              <a:blipFill>
                <a:blip r:embed="rId3"/>
                <a:stretch>
                  <a:fillRect r="-11224" b="-3896"/>
                </a:stretch>
              </a:blipFill>
              <a:ln w="254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989" name="Line 13">
            <a:extLst>
              <a:ext uri="{FF2B5EF4-FFF2-40B4-BE49-F238E27FC236}">
                <a16:creationId xmlns:a16="http://schemas.microsoft.com/office/drawing/2014/main" id="{F044A9B1-0F65-4CAB-814E-9DE06FDE6A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11899" y="2203447"/>
            <a:ext cx="0" cy="287338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26990" name="Line 14">
            <a:extLst>
              <a:ext uri="{FF2B5EF4-FFF2-40B4-BE49-F238E27FC236}">
                <a16:creationId xmlns:a16="http://schemas.microsoft.com/office/drawing/2014/main" id="{B2DEFC3A-908E-4A81-B573-186F50609A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48227" y="3411067"/>
            <a:ext cx="0" cy="503237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996" name="Object 20">
                <a:extLst>
                  <a:ext uri="{FF2B5EF4-FFF2-40B4-BE49-F238E27FC236}">
                    <a16:creationId xmlns:a16="http://schemas.microsoft.com/office/drawing/2014/main" id="{A52D53DA-E59B-4FFA-839B-0F087A92B1AD}"/>
                  </a:ext>
                </a:extLst>
              </p:cNvPr>
              <p:cNvSpPr txBox="1"/>
              <p:nvPr/>
            </p:nvSpPr>
            <p:spPr bwMode="auto">
              <a:xfrm>
                <a:off x="4343400" y="3914304"/>
                <a:ext cx="4476747" cy="966439"/>
              </a:xfrm>
              <a:prstGeom prst="rect">
                <a:avLst/>
              </a:prstGeom>
              <a:solidFill>
                <a:srgbClr val="33CCFF">
                  <a:alpha val="30196"/>
                </a:srgbClr>
              </a:solidFill>
              <a:ln w="254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transverse</m:t>
                      </m:r>
                      <m:r>
                        <a:rPr lang="en-US" sz="24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fluctuation</m:t>
                      </m:r>
                      <m:r>
                        <a:rPr lang="en-US" sz="24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⊥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             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𝑠𝑙𝑎𝑏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6996" name="Object 20">
                <a:extLst>
                  <a:ext uri="{FF2B5EF4-FFF2-40B4-BE49-F238E27FC236}">
                    <a16:creationId xmlns:a16="http://schemas.microsoft.com/office/drawing/2014/main" id="{A52D53DA-E59B-4FFA-839B-0F087A92B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3400" y="3914304"/>
                <a:ext cx="4476747" cy="966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997" name="Text Box 21">
            <a:extLst>
              <a:ext uri="{FF2B5EF4-FFF2-40B4-BE49-F238E27FC236}">
                <a16:creationId xmlns:a16="http://schemas.microsoft.com/office/drawing/2014/main" id="{94A11E34-2092-411A-BDAB-BAE8F842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8" y="5257800"/>
            <a:ext cx="73914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This model provides a useful description of magnetic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fluctuations in solar wind (Matthaeus et al.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1990</a:t>
            </a:r>
            <a:r>
              <a:rPr kumimoji="0" lang="th-TH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, Bieber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 </a:t>
            </a:r>
            <a:r>
              <a:rPr kumimoji="0" lang="th-TH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et al.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1996)</a:t>
            </a:r>
            <a:r>
              <a:rPr kumimoji="0" lang="th-TH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EA8ED2-1AA2-4FEE-9434-297B4E38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36</a:t>
            </a:fld>
            <a:endParaRPr lang="th-TH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8FA0AAB7-17A3-428E-8FD3-AF5BD7A5282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61579"/>
            <a:ext cx="8229600" cy="1143000"/>
          </a:xfrm>
        </p:spPr>
        <p:txBody>
          <a:bodyPr/>
          <a:lstStyle/>
          <a:p>
            <a:pPr rtl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Slab Turbulence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011" name="Object 11">
                <a:extLst>
                  <a:ext uri="{FF2B5EF4-FFF2-40B4-BE49-F238E27FC236}">
                    <a16:creationId xmlns:a16="http://schemas.microsoft.com/office/drawing/2014/main" id="{63F94C65-8A06-4B74-8EBE-2E1C7C1A77BC}"/>
                  </a:ext>
                </a:extLst>
              </p:cNvPr>
              <p:cNvSpPr txBox="1">
                <a:spLocks noGrp="1"/>
              </p:cNvSpPr>
              <p:nvPr>
                <p:ph sz="half" idx="1"/>
              </p:nvPr>
            </p:nvSpPr>
            <p:spPr bwMode="auto">
              <a:xfrm>
                <a:off x="468313" y="1312696"/>
                <a:ext cx="4824412" cy="71278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85000" lnSpcReduction="10000"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𝑠𝑙𝑎𝑏</m:t>
                          </m:r>
                        </m:sup>
                      </m:sSup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𝑠𝑙𝑎𝑏</m:t>
                          </m:r>
                        </m:sup>
                      </m:sSubSup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𝑠𝑙𝑎𝑏</m:t>
                          </m:r>
                        </m:sup>
                      </m:sSubSup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8011" name="Object 11">
                <a:extLst>
                  <a:ext uri="{FF2B5EF4-FFF2-40B4-BE49-F238E27FC236}">
                    <a16:creationId xmlns:a16="http://schemas.microsoft.com/office/drawing/2014/main" id="{63F94C65-8A06-4B74-8EBE-2E1C7C1A77B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 bwMode="auto">
              <a:xfrm>
                <a:off x="468313" y="1312696"/>
                <a:ext cx="4824412" cy="7127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017" name="Object 33">
            <a:extLst>
              <a:ext uri="{FF2B5EF4-FFF2-40B4-BE49-F238E27FC236}">
                <a16:creationId xmlns:a16="http://schemas.microsoft.com/office/drawing/2014/main" id="{1940BBD3-2C4C-40DB-A848-57EFBF1607A5}"/>
              </a:ext>
            </a:extLst>
          </p:cNvPr>
          <p:cNvSpPr txBox="1"/>
          <p:nvPr/>
        </p:nvSpPr>
        <p:spPr bwMode="auto">
          <a:xfrm>
            <a:off x="3724275" y="3268663"/>
            <a:ext cx="112713" cy="2016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40000" lnSpcReduction="20000"/>
          </a:bodyPr>
          <a:lstStyle/>
          <a:p>
            <a:endParaRPr lang="en-US"/>
          </a:p>
        </p:txBody>
      </p:sp>
      <p:sp>
        <p:nvSpPr>
          <p:cNvPr id="128018" name="Object 34">
            <a:extLst>
              <a:ext uri="{FF2B5EF4-FFF2-40B4-BE49-F238E27FC236}">
                <a16:creationId xmlns:a16="http://schemas.microsoft.com/office/drawing/2014/main" id="{48E64D42-27E9-49A1-BA90-FCEB0ED75C33}"/>
              </a:ext>
            </a:extLst>
          </p:cNvPr>
          <p:cNvSpPr txBox="1"/>
          <p:nvPr/>
        </p:nvSpPr>
        <p:spPr bwMode="auto">
          <a:xfrm>
            <a:off x="3724275" y="3268663"/>
            <a:ext cx="112713" cy="2016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rmAutofit fontScale="40000" lnSpcReduction="20000"/>
          </a:bodyPr>
          <a:lstStyle/>
          <a:p>
            <a:endParaRPr lang="en-US"/>
          </a:p>
        </p:txBody>
      </p:sp>
      <p:sp>
        <p:nvSpPr>
          <p:cNvPr id="128027" name="Text Box 27">
            <a:extLst>
              <a:ext uri="{FF2B5EF4-FFF2-40B4-BE49-F238E27FC236}">
                <a16:creationId xmlns:a16="http://schemas.microsoft.com/office/drawing/2014/main" id="{45B851BD-9BD7-4F29-BF53-AEBA70260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97200"/>
            <a:ext cx="360045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The Fluctuation depends on </a:t>
            </a:r>
            <a:r>
              <a:rPr kumimoji="0" lang="en-US" altLang="en-US" sz="26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z</a:t>
            </a:r>
            <a:r>
              <a:rPr kumimoji="0" lang="en-US" altLang="en-US" sz="2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 </a:t>
            </a:r>
            <a:r>
              <a:rPr kumimoji="0" lang="en-US" altLang="en-US" sz="2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</a:rPr>
              <a:t>direction</a:t>
            </a:r>
            <a:endParaRPr kumimoji="0" lang="th-TH" altLang="en-US" sz="2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019E8-2A29-4358-8B96-C0AE705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54" y="2133600"/>
            <a:ext cx="4267200" cy="42817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D801BA-881E-44DE-9B54-06A75B53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17F6C-513C-41A2-8799-019D48DA5F11}" type="slidenum">
              <a:rPr lang="en-US" smtClean="0"/>
              <a:pPr/>
              <a:t>37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A6CE1DB0-74DD-47A6-969B-3F8B96CF6F4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46087" y="30480"/>
            <a:ext cx="8229600" cy="1143000"/>
          </a:xfrm>
        </p:spPr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Turbulence</a:t>
            </a:r>
            <a:endParaRPr lang="th-TH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054" name="Object 6">
                <a:extLst>
                  <a:ext uri="{FF2B5EF4-FFF2-40B4-BE49-F238E27FC236}">
                    <a16:creationId xmlns:a16="http://schemas.microsoft.com/office/drawing/2014/main" id="{367B4A0C-2ECE-450D-9A30-5F2EE1DCE1BB}"/>
                  </a:ext>
                </a:extLst>
              </p:cNvPr>
              <p:cNvSpPr txBox="1"/>
              <p:nvPr/>
            </p:nvSpPr>
            <p:spPr bwMode="auto">
              <a:xfrm>
                <a:off x="468313" y="1412875"/>
                <a:ext cx="4941887" cy="6445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0054" name="Object 6">
                <a:extLst>
                  <a:ext uri="{FF2B5EF4-FFF2-40B4-BE49-F238E27FC236}">
                    <a16:creationId xmlns:a16="http://schemas.microsoft.com/office/drawing/2014/main" id="{367B4A0C-2ECE-450D-9A30-5F2EE1DCE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3" y="1412875"/>
                <a:ext cx="4941887" cy="6445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057" name="Text Box 9">
            <a:extLst>
              <a:ext uri="{FF2B5EF4-FFF2-40B4-BE49-F238E27FC236}">
                <a16:creationId xmlns:a16="http://schemas.microsoft.com/office/drawing/2014/main" id="{E14C32FD-A183-4D0A-B7EF-440F533EA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" y="2133600"/>
            <a:ext cx="338455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ngsana New" panose="02020603050405020304" pitchFamily="18" charset="-34"/>
              </a:rPr>
              <a:t>The fluctuation depend on 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ngsana New" panose="02020603050405020304" pitchFamily="18" charset="-34"/>
              </a:rPr>
              <a:t>x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ngsana New" panose="02020603050405020304" pitchFamily="18" charset="-34"/>
              </a:rPr>
              <a:t> and </a:t>
            </a:r>
            <a:r>
              <a:rPr kumimoji="0" lang="en-US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ngsana New" panose="02020603050405020304" pitchFamily="18" charset="-34"/>
              </a:rPr>
              <a:t>y</a:t>
            </a: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ngsana New" panose="02020603050405020304" pitchFamily="18" charset="-34"/>
              </a:rPr>
              <a:t> direction.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ngsana New" panose="02020603050405020304" pitchFamily="18" charset="-34"/>
              </a:rPr>
              <a:t>In general,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ngsana New" panose="02020603050405020304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ngsana New" panose="02020603050405020304" pitchFamily="18" charset="-34"/>
              </a:rPr>
              <a:t>where               is the vector potential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2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060" name="Object 12">
                <a:extLst>
                  <a:ext uri="{FF2B5EF4-FFF2-40B4-BE49-F238E27FC236}">
                    <a16:creationId xmlns:a16="http://schemas.microsoft.com/office/drawing/2014/main" id="{0D587301-BEF3-4CD9-AB7E-EE78E5005B34}"/>
                  </a:ext>
                </a:extLst>
              </p:cNvPr>
              <p:cNvSpPr txBox="1"/>
              <p:nvPr/>
            </p:nvSpPr>
            <p:spPr bwMode="auto">
              <a:xfrm>
                <a:off x="504823" y="4228473"/>
                <a:ext cx="3057525" cy="6445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28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0060" name="Object 12">
                <a:extLst>
                  <a:ext uri="{FF2B5EF4-FFF2-40B4-BE49-F238E27FC236}">
                    <a16:creationId xmlns:a16="http://schemas.microsoft.com/office/drawing/2014/main" id="{0D587301-BEF3-4CD9-AB7E-EE78E5005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823" y="4228473"/>
                <a:ext cx="3057525" cy="644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063" name="Object 15">
                <a:extLst>
                  <a:ext uri="{FF2B5EF4-FFF2-40B4-BE49-F238E27FC236}">
                    <a16:creationId xmlns:a16="http://schemas.microsoft.com/office/drawing/2014/main" id="{1572C491-2C69-4D82-A66F-3C7378438589}"/>
                  </a:ext>
                </a:extLst>
              </p:cNvPr>
              <p:cNvSpPr txBox="1"/>
              <p:nvPr/>
            </p:nvSpPr>
            <p:spPr bwMode="auto">
              <a:xfrm>
                <a:off x="1524000" y="4937404"/>
                <a:ext cx="1150937" cy="4381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0063" name="Object 15">
                <a:extLst>
                  <a:ext uri="{FF2B5EF4-FFF2-40B4-BE49-F238E27FC236}">
                    <a16:creationId xmlns:a16="http://schemas.microsoft.com/office/drawing/2014/main" id="{1572C491-2C69-4D82-A66F-3C7378438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4937404"/>
                <a:ext cx="1150937" cy="438150"/>
              </a:xfrm>
              <a:prstGeom prst="rect">
                <a:avLst/>
              </a:prstGeom>
              <a:blipFill>
                <a:blip r:embed="rId4"/>
                <a:stretch>
                  <a:fillRect t="-1389" r="-36508" b="-2638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05D2A11-589C-4C6E-BB65-DDC1383A8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057400"/>
            <a:ext cx="4648200" cy="4419923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CE463CF1-8961-4117-BDD7-CDC60FF0E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3" y="6134122"/>
            <a:ext cx="3781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Image credit: </a:t>
            </a:r>
            <a:r>
              <a:rPr lang="en-US" dirty="0" err="1"/>
              <a:t>Chuychai</a:t>
            </a:r>
            <a:r>
              <a:rPr lang="en-US" dirty="0"/>
              <a:t> et al. 2007</a:t>
            </a:r>
            <a:endParaRPr lang="th-T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D40BD8-6DD7-40F7-BF0B-E2E7E28D3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38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F175-EE14-4FF9-AE6C-30C08931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39151"/>
            <a:ext cx="8233853" cy="1348708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cap="none" dirty="0">
                <a:ln/>
                <a:solidFill>
                  <a:srgbClr val="FFC000"/>
                </a:solidFill>
              </a:rPr>
              <a:t>NUMERICAL SIMULATIONS</a:t>
            </a:r>
            <a:endParaRPr lang="en-US" sz="4800" kern="1200" cap="none" dirty="0">
              <a:ln/>
              <a:solidFill>
                <a:srgbClr val="FFC000"/>
              </a:solidFill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3095570-01D7-47DA-89E5-FAE915168F1B}"/>
              </a:ext>
            </a:extLst>
          </p:cNvPr>
          <p:cNvSpPr txBox="1">
            <a:spLocks/>
          </p:cNvSpPr>
          <p:nvPr/>
        </p:nvSpPr>
        <p:spPr>
          <a:xfrm>
            <a:off x="381000" y="6324600"/>
            <a:ext cx="6906128" cy="312821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Dr.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Piyanate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Chuychai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Streamline Workshop Lecture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E88F11B-EC6E-40BE-9E2B-A539A7AF2C10}"/>
              </a:ext>
            </a:extLst>
          </p:cNvPr>
          <p:cNvSpPr txBox="1">
            <a:spLocks/>
          </p:cNvSpPr>
          <p:nvPr/>
        </p:nvSpPr>
        <p:spPr>
          <a:xfrm>
            <a:off x="838201" y="3733800"/>
            <a:ext cx="4953000" cy="838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Streamline Code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E8C40C-3424-470A-B7EC-A681EAE6758E}"/>
              </a:ext>
            </a:extLst>
          </p:cNvPr>
          <p:cNvCxnSpPr/>
          <p:nvPr/>
        </p:nvCxnSpPr>
        <p:spPr>
          <a:xfrm>
            <a:off x="685800" y="3723105"/>
            <a:ext cx="0" cy="838200"/>
          </a:xfrm>
          <a:prstGeom prst="line">
            <a:avLst/>
          </a:prstGeom>
          <a:ln w="571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00186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04902"/>
            <a:ext cx="9144000" cy="5053098"/>
          </a:xfrm>
        </p:spPr>
      </p:pic>
      <p:sp>
        <p:nvSpPr>
          <p:cNvPr id="7" name="Rectangle 6"/>
          <p:cNvSpPr/>
          <p:nvPr/>
        </p:nvSpPr>
        <p:spPr>
          <a:xfrm>
            <a:off x="0" y="1066800"/>
            <a:ext cx="9144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81200" y="4114800"/>
            <a:ext cx="71628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057400"/>
            <a:ext cx="4876800" cy="480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95800" y="2057400"/>
            <a:ext cx="46482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19800" y="3124200"/>
            <a:ext cx="31242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ular Callout 41"/>
          <p:cNvSpPr/>
          <p:nvPr/>
        </p:nvSpPr>
        <p:spPr>
          <a:xfrm>
            <a:off x="0" y="1219200"/>
            <a:ext cx="4495800" cy="5257800"/>
          </a:xfrm>
          <a:prstGeom prst="wedgeRoundRectCallout">
            <a:avLst>
              <a:gd name="adj1" fmla="val 59370"/>
              <a:gd name="adj2" fmla="val 6003"/>
              <a:gd name="adj3" fmla="val 16667"/>
            </a:avLst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533400" y="2133499"/>
            <a:ext cx="6172200" cy="4267301"/>
            <a:chOff x="-533400" y="2209800"/>
            <a:chExt cx="6172200" cy="4267301"/>
          </a:xfrm>
        </p:grpSpPr>
        <p:sp>
          <p:nvSpPr>
            <p:cNvPr id="26" name="Rectangle 15"/>
            <p:cNvSpPr txBox="1">
              <a:spLocks noChangeArrowheads="1"/>
            </p:cNvSpPr>
            <p:nvPr/>
          </p:nvSpPr>
          <p:spPr>
            <a:xfrm>
              <a:off x="-533400" y="2209800"/>
              <a:ext cx="5791200" cy="304800"/>
            </a:xfrm>
            <a:prstGeom prst="rect">
              <a:avLst/>
            </a:prstGeom>
            <a:noFill/>
          </p:spPr>
          <p:txBody>
            <a:bodyPr vert="horz" lIns="92075" tIns="46038" rIns="92075" bIns="46038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endParaRPr>
            </a:p>
          </p:txBody>
        </p:sp>
        <p:pic>
          <p:nvPicPr>
            <p:cNvPr id="27" name="Picture 8" descr="lightbul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7989" y="2959887"/>
              <a:ext cx="1815834" cy="26749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2133600" y="2876127"/>
              <a:ext cx="2670476" cy="516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Solar storms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2636801" y="5257800"/>
              <a:ext cx="25447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0" dirty="0">
                  <a:solidFill>
                    <a:srgbClr val="FFCC00"/>
                  </a:solidFill>
                  <a:cs typeface="Arial" charset="0"/>
                </a:rPr>
                <a:t>SUN (blocked)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3733800" y="4019490"/>
              <a:ext cx="13057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0" dirty="0">
                  <a:solidFill>
                    <a:srgbClr val="FFCC00"/>
                  </a:solidFill>
                  <a:cs typeface="Arial" charset="0"/>
                </a:rPr>
                <a:t>CME</a:t>
              </a:r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 flipV="1">
              <a:off x="3048001" y="4952999"/>
              <a:ext cx="304800" cy="304799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 flipH="1" flipV="1">
              <a:off x="3654569" y="3908916"/>
              <a:ext cx="184427" cy="147541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2425976" y="5812304"/>
              <a:ext cx="3212824" cy="664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SzPct val="85000"/>
              </a:pPr>
              <a:r>
                <a:rPr lang="en-US" sz="1200" b="0" dirty="0">
                  <a:solidFill>
                    <a:schemeClr val="bg1"/>
                  </a:solidFill>
                  <a:latin typeface="Calibri" pitchFamily="34" charset="0"/>
                </a:rPr>
                <a:t>CME on February 27, 2000. 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  <a:buSzPct val="85000"/>
              </a:pPr>
              <a:r>
                <a:rPr lang="en-US" sz="1200" b="0" dirty="0">
                  <a:solidFill>
                    <a:schemeClr val="bg1"/>
                  </a:solidFill>
                  <a:latin typeface="Calibri" pitchFamily="34" charset="0"/>
                </a:rPr>
                <a:t>Image Credit: SOHO, ESO </a:t>
              </a:r>
            </a:p>
            <a:p>
              <a:pPr>
                <a:lnSpc>
                  <a:spcPct val="90000"/>
                </a:lnSpc>
                <a:spcBef>
                  <a:spcPct val="20000"/>
                </a:spcBef>
                <a:buSzPct val="85000"/>
              </a:pPr>
              <a:r>
                <a:rPr lang="en-US" sz="1200" b="0" dirty="0">
                  <a:solidFill>
                    <a:schemeClr val="bg1"/>
                  </a:solidFill>
                  <a:latin typeface="Calibri" pitchFamily="34" charset="0"/>
                </a:rPr>
                <a:t>and NASA</a:t>
              </a:r>
              <a:r>
                <a:rPr lang="en-US" sz="1200" b="0" dirty="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-63277" y="2438400"/>
              <a:ext cx="4025677" cy="1340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17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Solar flares</a:t>
              </a:r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sz="17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Impulsive flares</a:t>
              </a:r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sz="17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Gradual flares </a:t>
              </a:r>
            </a:p>
            <a:p>
              <a:pPr>
                <a:spcBef>
                  <a:spcPct val="20000"/>
                </a:spcBef>
                <a:buFontTx/>
                <a:buChar char="•"/>
              </a:pPr>
              <a:r>
                <a:rPr lang="en-US" sz="17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Coronal Mass Ejection   </a:t>
              </a:r>
            </a:p>
            <a:p>
              <a:pPr>
                <a:spcBef>
                  <a:spcPct val="20000"/>
                </a:spcBef>
              </a:pPr>
              <a:r>
                <a:rPr lang="en-US" sz="17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 (CME)</a:t>
              </a:r>
              <a:endParaRPr lang="th-TH" sz="17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35" name="Picture 17" descr="solarflar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804" y="4250105"/>
              <a:ext cx="1383200" cy="138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>
              <a:off x="228601" y="5667895"/>
              <a:ext cx="2057400" cy="78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b="0" dirty="0">
                  <a:solidFill>
                    <a:schemeClr val="bg1"/>
                  </a:solidFill>
                  <a:latin typeface="Calibri" pitchFamily="34" charset="0"/>
                </a:rPr>
                <a:t>Image credit</a:t>
              </a:r>
              <a:r>
                <a:rPr lang="th-TH" sz="1500" b="0" dirty="0">
                  <a:solidFill>
                    <a:schemeClr val="bg1"/>
                  </a:solidFill>
                  <a:latin typeface="Calibri" pitchFamily="34" charset="0"/>
                </a:rPr>
                <a:t>: </a:t>
              </a:r>
              <a:r>
                <a:rPr lang="en-US" sz="1500" b="0" dirty="0">
                  <a:solidFill>
                    <a:schemeClr val="bg1"/>
                  </a:solidFill>
                  <a:latin typeface="Calibri" pitchFamily="34" charset="0"/>
                </a:rPr>
                <a:t>http</a:t>
              </a:r>
              <a:r>
                <a:rPr lang="th-TH" sz="1500" b="0" dirty="0">
                  <a:solidFill>
                    <a:schemeClr val="bg1"/>
                  </a:solidFill>
                  <a:latin typeface="Calibri" pitchFamily="34" charset="0"/>
                </a:rPr>
                <a:t>://</a:t>
              </a:r>
              <a:r>
                <a:rPr lang="en-US" sz="1500" b="0" dirty="0" err="1">
                  <a:solidFill>
                    <a:schemeClr val="bg1"/>
                  </a:solidFill>
                  <a:latin typeface="Calibri" pitchFamily="34" charset="0"/>
                </a:rPr>
                <a:t>pharyngula</a:t>
              </a:r>
              <a:r>
                <a:rPr lang="th-TH" sz="1500" b="0" dirty="0">
                  <a:solidFill>
                    <a:schemeClr val="bg1"/>
                  </a:solidFill>
                  <a:latin typeface="Calibri" pitchFamily="34" charset="0"/>
                </a:rPr>
                <a:t>.</a:t>
              </a:r>
              <a:r>
                <a:rPr lang="en-US" sz="1500" b="0" dirty="0">
                  <a:solidFill>
                    <a:schemeClr val="bg1"/>
                  </a:solidFill>
                  <a:latin typeface="Calibri" pitchFamily="34" charset="0"/>
                </a:rPr>
                <a:t>org</a:t>
              </a:r>
              <a:r>
                <a:rPr lang="th-TH" sz="1500" b="0" dirty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r>
                <a:rPr lang="en-US" sz="1500" b="0" dirty="0">
                  <a:solidFill>
                    <a:schemeClr val="bg1"/>
                  </a:solidFill>
                  <a:latin typeface="Calibri" pitchFamily="34" charset="0"/>
                </a:rPr>
                <a:t>images</a:t>
              </a:r>
              <a:r>
                <a:rPr lang="th-TH" sz="1500" b="0" dirty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r>
                <a:rPr lang="en-US" sz="1500" b="0" dirty="0">
                  <a:solidFill>
                    <a:schemeClr val="bg1"/>
                  </a:solidFill>
                  <a:latin typeface="Calibri" pitchFamily="34" charset="0"/>
                </a:rPr>
                <a:t>flare281003</a:t>
              </a:r>
              <a:r>
                <a:rPr lang="th-TH" sz="1500" b="0" dirty="0">
                  <a:solidFill>
                    <a:schemeClr val="bg1"/>
                  </a:solidFill>
                  <a:latin typeface="Calibri" pitchFamily="34" charset="0"/>
                </a:rPr>
                <a:t>.</a:t>
              </a:r>
              <a:r>
                <a:rPr lang="en-US" sz="1500" b="0" dirty="0">
                  <a:solidFill>
                    <a:schemeClr val="bg1"/>
                  </a:solidFill>
                  <a:latin typeface="Calibri" pitchFamily="34" charset="0"/>
                </a:rPr>
                <a:t>jpg</a:t>
              </a:r>
              <a:endParaRPr lang="th-TH" sz="1500" b="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4800" y="1524000"/>
            <a:ext cx="4038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Solar events due to active regions</a:t>
            </a:r>
            <a:endParaRPr kumimoji="0" lang="en-US" sz="40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F74111E-935D-4DFE-837E-ADF7A12E3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 Description of the Project:</a:t>
            </a:r>
            <a:endParaRPr lang="th-TH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D73F8E6-3D06-4949-80A3-C38A11DED3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82000" cy="4419600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code is a </a:t>
            </a: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 implementation</a:t>
            </a:r>
            <a:r>
              <a:rPr lang="en-US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versatile algorithm for computation of </a:t>
            </a:r>
            <a:r>
              <a:rPr lang="en-US" alt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streamlines, magnetic field lines or charged particle trajectories</a:t>
            </a:r>
            <a:r>
              <a:rPr lang="en-US" alt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609600" indent="-609600">
              <a:lnSpc>
                <a:spcPct val="80000"/>
              </a:lnSpc>
            </a:pPr>
            <a:endParaRPr lang="en-US" alt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ct val="80000"/>
              </a:lnSpc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of these has in common that a set of generalized “</a:t>
            </a:r>
            <a:r>
              <a:rPr lang="en-US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trajectories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is generated, beginning from a set of specified initial conditions. </a:t>
            </a:r>
          </a:p>
          <a:p>
            <a:pPr marL="609600" indent="-609600">
              <a:lnSpc>
                <a:spcPct val="80000"/>
              </a:lnSpc>
            </a:pPr>
            <a:endParaRPr lang="en-US" alt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ct val="80000"/>
              </a:lnSpc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trajectories are generated by integrating a set of </a:t>
            </a:r>
            <a:r>
              <a:rPr lang="en-US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ordinary differential equations</a:t>
            </a:r>
            <a:r>
              <a:rPr lang="en-US" alt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(ODE's) - either three (for streamlines and field lines) or six (for charged particle orbits). In each case one or more vector fields must be specified; these appear as coefficients in the ODE's. </a:t>
            </a:r>
            <a:endParaRPr lang="th-TH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3452EC-B123-420F-9DE6-B7940E23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40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F3C1D324-3934-43E3-9C76-CCDC8931C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Streamlines: </a:t>
            </a:r>
            <a:r>
              <a:rPr lang="en-US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specify a velocity field and an initial position  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	</a:t>
            </a:r>
          </a:p>
          <a:p>
            <a:r>
              <a:rPr lang="en-US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Field Lines:</a:t>
            </a:r>
            <a:r>
              <a:rPr lang="en-US" alt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specify a magnetic field and an initial position      	</a:t>
            </a:r>
          </a:p>
          <a:p>
            <a:r>
              <a:rPr lang="en-US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Charged Particle Orbits:</a:t>
            </a:r>
            <a:r>
              <a:rPr lang="en-US" alt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specify a magnetic field, and electric field, and an initial position and velocity </a:t>
            </a:r>
            <a:endParaRPr lang="th-TH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99D5F6E4-849C-4541-96E1-29B24EA4C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Physically what is required is</a:t>
            </a:r>
            <a:endParaRPr lang="th-TH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79CFD-F33A-4633-AA02-BE689933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41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FC802C74-3D24-487F-9842-6B70650CC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/>
          <a:stretch/>
        </p:blipFill>
        <p:spPr bwMode="auto">
          <a:xfrm>
            <a:off x="457200" y="1752600"/>
            <a:ext cx="815340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>
            <a:extLst>
              <a:ext uri="{FF2B5EF4-FFF2-40B4-BE49-F238E27FC236}">
                <a16:creationId xmlns:a16="http://schemas.microsoft.com/office/drawing/2014/main" id="{C1170A29-7B80-41BB-A5B5-421A23255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/>
              <a:t>Cluster</a:t>
            </a:r>
            <a:endParaRPr lang="th-TH" altLang="en-US" sz="36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10B326-8E0B-4057-AA19-DB34F25C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42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@ Space Physics and Energetic Particle Laboratory [2014]</a:t>
            </a:r>
          </a:p>
        </p:txBody>
      </p:sp>
      <p:pic>
        <p:nvPicPr>
          <p:cNvPr id="5" name="Picture 4" descr="IMG_20140108_124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525" y="2200275"/>
            <a:ext cx="4800600" cy="3600450"/>
          </a:xfrm>
          <a:prstGeom prst="rect">
            <a:avLst/>
          </a:prstGeom>
        </p:spPr>
      </p:pic>
      <p:pic>
        <p:nvPicPr>
          <p:cNvPr id="6" name="Picture 5" descr="IMG_20140108_124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70775" y="2206225"/>
            <a:ext cx="4848200" cy="36361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18B-0525-44A1-A4D0-D925AE1F9359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1D156AB-B8C8-4412-A499-0E6569ABF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371600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of program</a:t>
            </a:r>
            <a:endParaRPr lang="th-TH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48D99790-D68E-47DE-A59C-3D899B4CF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64268"/>
            <a:ext cx="1371600" cy="40481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u="none" dirty="0"/>
              <a:t>INPUT</a:t>
            </a:r>
            <a:endParaRPr lang="th-TH" altLang="en-US" b="1" u="none" dirty="0"/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8CCE1C27-AC8E-45B8-9EA4-DCCE1737E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278868"/>
            <a:ext cx="1600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u="none" dirty="0" err="1">
                <a:solidFill>
                  <a:srgbClr val="00B050"/>
                </a:solidFill>
              </a:rPr>
              <a:t>Makefile</a:t>
            </a:r>
            <a:endParaRPr lang="th-TH" altLang="en-US" b="1" u="none" dirty="0">
              <a:solidFill>
                <a:srgbClr val="00B050"/>
              </a:solidFill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A4B1354B-0B97-4FAA-9FC1-E2E78C64A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78668"/>
            <a:ext cx="5486400" cy="1230313"/>
          </a:xfrm>
          <a:prstGeom prst="rect">
            <a:avLst/>
          </a:prstGeom>
          <a:solidFill>
            <a:srgbClr val="0099FF">
              <a:alpha val="50196"/>
            </a:srgbClr>
          </a:solidFill>
          <a:ln w="38100">
            <a:solidFill>
              <a:srgbClr val="4FCE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u="none" dirty="0"/>
              <a:t>SOURCE CODE:</a:t>
            </a:r>
          </a:p>
          <a:p>
            <a:pPr>
              <a:spcBef>
                <a:spcPct val="50000"/>
              </a:spcBef>
            </a:pPr>
            <a:r>
              <a:rPr lang="en-US" altLang="en-US" u="none" dirty="0"/>
              <a:t>      </a:t>
            </a:r>
            <a:r>
              <a:rPr lang="en-US" altLang="en-US" b="1" u="none" dirty="0">
                <a:solidFill>
                  <a:srgbClr val="FFFF00"/>
                </a:solidFill>
              </a:rPr>
              <a:t>MPI in C</a:t>
            </a:r>
            <a:r>
              <a:rPr lang="en-US" altLang="en-US" u="none" dirty="0">
                <a:solidFill>
                  <a:srgbClr val="FFFF00"/>
                </a:solidFill>
              </a:rPr>
              <a:t> [for parallel computing propose]</a:t>
            </a:r>
          </a:p>
          <a:p>
            <a:pPr>
              <a:spcBef>
                <a:spcPct val="50000"/>
              </a:spcBef>
            </a:pPr>
            <a:r>
              <a:rPr lang="en-US" altLang="en-US" u="none" dirty="0">
                <a:solidFill>
                  <a:schemeClr val="bg2"/>
                </a:solidFill>
              </a:rPr>
              <a:t>      </a:t>
            </a:r>
            <a:r>
              <a:rPr lang="en-US" altLang="en-US" b="1" u="none" dirty="0">
                <a:solidFill>
                  <a:srgbClr val="66FFFF"/>
                </a:solidFill>
              </a:rPr>
              <a:t>FORTRAN code</a:t>
            </a:r>
            <a:r>
              <a:rPr lang="en-US" altLang="en-US" u="none" dirty="0">
                <a:solidFill>
                  <a:srgbClr val="66FFFF"/>
                </a:solidFill>
              </a:rPr>
              <a:t> [for scientific propose]</a:t>
            </a:r>
            <a:endParaRPr lang="th-TH" altLang="en-US" u="none" dirty="0">
              <a:solidFill>
                <a:srgbClr val="66FFFF"/>
              </a:solidFill>
            </a:endParaRP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1144BBDC-C456-4916-AC4F-928506B60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574268"/>
            <a:ext cx="1371600" cy="369332"/>
          </a:xfrm>
          <a:prstGeom prst="rect">
            <a:avLst/>
          </a:prstGeom>
          <a:solidFill>
            <a:srgbClr val="0099FF">
              <a:alpha val="69804"/>
            </a:srgbClr>
          </a:solidFill>
          <a:ln w="38100">
            <a:solidFill>
              <a:srgbClr val="FF2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u="none" dirty="0">
                <a:solidFill>
                  <a:schemeClr val="bg1"/>
                </a:solidFill>
              </a:rPr>
              <a:t>OUTPUT</a:t>
            </a:r>
            <a:endParaRPr lang="th-TH" altLang="en-US" b="1" u="none" dirty="0">
              <a:solidFill>
                <a:schemeClr val="bg1"/>
              </a:solidFill>
            </a:endParaRPr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E69A7BC9-84D6-4810-8777-2D5FF55A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459468"/>
            <a:ext cx="6477000" cy="350520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AutoShape 10">
            <a:extLst>
              <a:ext uri="{FF2B5EF4-FFF2-40B4-BE49-F238E27FC236}">
                <a16:creationId xmlns:a16="http://schemas.microsoft.com/office/drawing/2014/main" id="{97AE8A49-2D3D-4FE6-85FC-1FE67D457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21468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AutoShape 11">
            <a:extLst>
              <a:ext uri="{FF2B5EF4-FFF2-40B4-BE49-F238E27FC236}">
                <a16:creationId xmlns:a16="http://schemas.microsoft.com/office/drawing/2014/main" id="{139DF8A2-7DF0-4890-AB6A-F7F37223CC3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38800" y="4736068"/>
            <a:ext cx="411163" cy="685800"/>
          </a:xfrm>
          <a:prstGeom prst="downArrow">
            <a:avLst>
              <a:gd name="adj1" fmla="val 50000"/>
              <a:gd name="adj2" fmla="val 41699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id="{2822E31E-3706-490D-B27D-3ECF98B8EB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4700" y="4469368"/>
            <a:ext cx="800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4B48FD5E-487E-4ABB-BA46-ECBC084B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278868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u="none" dirty="0">
                <a:solidFill>
                  <a:srgbClr val="00FF00"/>
                </a:solidFill>
              </a:rPr>
              <a:t>EXE file: </a:t>
            </a:r>
            <a:r>
              <a:rPr lang="en-US" altLang="en-US" b="1" u="none" dirty="0">
                <a:solidFill>
                  <a:srgbClr val="00FF00"/>
                </a:solidFill>
              </a:rPr>
              <a:t>streamline</a:t>
            </a:r>
            <a:endParaRPr lang="th-TH" altLang="en-US" b="1" u="none" dirty="0">
              <a:solidFill>
                <a:srgbClr val="00FF00"/>
              </a:solidFill>
            </a:endParaRPr>
          </a:p>
        </p:txBody>
      </p:sp>
      <p:sp>
        <p:nvSpPr>
          <p:cNvPr id="13326" name="Text Box 14">
            <a:extLst>
              <a:ext uri="{FF2B5EF4-FFF2-40B4-BE49-F238E27FC236}">
                <a16:creationId xmlns:a16="http://schemas.microsoft.com/office/drawing/2014/main" id="{60FC14BC-78C6-4195-AE09-07F17F740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126468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u="none" dirty="0"/>
              <a:t>make</a:t>
            </a:r>
            <a:endParaRPr lang="th-TH" altLang="en-US" u="none" dirty="0"/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A3148362-EA46-4A62-92CA-1A78E3584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279" y="4878148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u="none" dirty="0">
                <a:solidFill>
                  <a:srgbClr val="00FF00"/>
                </a:solidFill>
              </a:rPr>
              <a:t>Run</a:t>
            </a:r>
            <a:endParaRPr lang="th-TH" altLang="en-US" b="1" u="none" dirty="0">
              <a:solidFill>
                <a:srgbClr val="00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3A5360-BE13-45A5-9CC0-0AEFCAFE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44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68B2331-E144-4EBC-B93A-C63F6D981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CODE</a:t>
            </a:r>
            <a:endParaRPr lang="th-TH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3568948-28BB-4BA3-ADE6-DFE91140F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419600"/>
          </a:xfrm>
        </p:spPr>
        <p:txBody>
          <a:bodyPr>
            <a:normAutofit lnSpcReduction="10000"/>
          </a:bodyPr>
          <a:lstStyle/>
          <a:p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MPI in C</a:t>
            </a:r>
          </a:p>
          <a:p>
            <a:pPr lvl="1"/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fileoperation.c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getnewjob.c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myodestep.c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stream.c</a:t>
            </a:r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FORTRAN CODE</a:t>
            </a:r>
          </a:p>
          <a:p>
            <a:pPr lvl="1"/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derivs.for</a:t>
            </a:r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emfldsXX.for</a:t>
            </a:r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loadcommon.for</a:t>
            </a:r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odestep.for</a:t>
            </a:r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rkcs.for</a:t>
            </a:r>
            <a:endParaRPr lang="th-TH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Others: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mhdflds.for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lint.for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gasdev.for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kloc3.for</a:t>
            </a:r>
            <a:endParaRPr lang="th-TH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CA954A-336B-4AAD-8EB8-A72BF2A2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45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>
            <a:extLst>
              <a:ext uri="{FF2B5EF4-FFF2-40B4-BE49-F238E27FC236}">
                <a16:creationId xmlns:a16="http://schemas.microsoft.com/office/drawing/2014/main" id="{03AFDF49-F47C-4880-BFDF-3EF5879D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351" y="5416077"/>
            <a:ext cx="650815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latin typeface="Bahnschrift SemiLight" panose="020B0502040204020203" pitchFamily="34" charset="0"/>
                <a:cs typeface="Cordia New" pitchFamily="34" charset="-34"/>
              </a:rPr>
              <a:t>Using parallel programming with MPI implementation technique</a:t>
            </a:r>
            <a:endParaRPr lang="th-TH" sz="1600" b="1" dirty="0">
              <a:latin typeface="Bahnschrift SemiLight" panose="020B0502040204020203" pitchFamily="34" charset="0"/>
              <a:cs typeface="Cordia New" pitchFamily="34" charset="-34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E876796A-4633-44FF-A606-E3A42E6C5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52" y="152399"/>
            <a:ext cx="8642350" cy="1121274"/>
          </a:xfrm>
          <a:prstGeom prst="rect">
            <a:avLst/>
          </a:prstGeom>
          <a:solidFill>
            <a:srgbClr val="33CCFF">
              <a:alpha val="30196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b="1" dirty="0">
                <a:latin typeface="Bahnschrift SemiBold" panose="020B0502040204020203" pitchFamily="34" charset="0"/>
                <a:cs typeface="Times New Roman" pitchFamily="18" charset="0"/>
              </a:rPr>
              <a:t>INPUT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:</a:t>
            </a:r>
          </a:p>
          <a:p>
            <a:pPr eaLnBrk="0" hangingPunct="0"/>
            <a:r>
              <a:rPr lang="en-US" sz="1400" dirty="0">
                <a:latin typeface="Bahnschrift SemiBold" panose="020B0502040204020203" pitchFamily="34" charset="0"/>
                <a:sym typeface="Symbol" pitchFamily="18" charset="2"/>
              </a:rPr>
              <a:t></a:t>
            </a:r>
            <a:r>
              <a:rPr lang="en-US" sz="1400" dirty="0">
                <a:latin typeface="Bahnschrift SemiBold" panose="020B0502040204020203" pitchFamily="34" charset="0"/>
              </a:rPr>
              <a:t> 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Magnetic field parameters: </a:t>
            </a:r>
            <a:r>
              <a:rPr lang="en-US" sz="1400" i="1" dirty="0">
                <a:latin typeface="Symbol" panose="05050102010706020507" pitchFamily="18" charset="2"/>
                <a:cs typeface="Times New Roman" pitchFamily="18" charset="0"/>
              </a:rPr>
              <a:t>d</a:t>
            </a:r>
            <a:r>
              <a:rPr lang="en-US" sz="1400" i="1" dirty="0">
                <a:latin typeface="Bahnschrift SemiBold" panose="020B0502040204020203" pitchFamily="34" charset="0"/>
                <a:cs typeface="Times New Roman" pitchFamily="18" charset="0"/>
              </a:rPr>
              <a:t>B 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/ </a:t>
            </a:r>
            <a:r>
              <a:rPr lang="en-US" sz="1400" i="1" dirty="0">
                <a:latin typeface="Bahnschrift SemiBold" panose="020B0502040204020203" pitchFamily="34" charset="0"/>
                <a:cs typeface="Times New Roman" pitchFamily="18" charset="0"/>
              </a:rPr>
              <a:t>B</a:t>
            </a:r>
            <a:r>
              <a:rPr lang="en-US" sz="1400" baseline="-25000" dirty="0">
                <a:latin typeface="Bahnschrift SemiBold" panose="020B0502040204020203" pitchFamily="34" charset="0"/>
                <a:cs typeface="Times New Roman" pitchFamily="18" charset="0"/>
              </a:rPr>
              <a:t>0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, </a:t>
            </a:r>
            <a:r>
              <a:rPr lang="en-US" sz="1400" i="1" dirty="0">
                <a:latin typeface="Bahnschrift SemiBold" panose="020B0502040204020203" pitchFamily="34" charset="0"/>
                <a:cs typeface="Times New Roman" pitchFamily="18" charset="0"/>
              </a:rPr>
              <a:t>B</a:t>
            </a:r>
            <a:r>
              <a:rPr lang="en-US" sz="1400" baseline="-25000" dirty="0">
                <a:latin typeface="Bahnschrift SemiBold" panose="020B0502040204020203" pitchFamily="34" charset="0"/>
                <a:cs typeface="Times New Roman" pitchFamily="18" charset="0"/>
              </a:rPr>
              <a:t>0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,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400" i="1" baseline="-25000" dirty="0" err="1">
                <a:latin typeface="Bahnschrift SemiBold" panose="020B0502040204020203" pitchFamily="34" charset="0"/>
                <a:cs typeface="Times New Roman" pitchFamily="18" charset="0"/>
              </a:rPr>
              <a:t>z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,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400" baseline="-25000" dirty="0">
                <a:latin typeface="Symbol" pitchFamily="18" charset="2"/>
                <a:cs typeface="Times New Roman" pitchFamily="18" charset="0"/>
              </a:rPr>
              <a:t>^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, </a:t>
            </a:r>
            <a:r>
              <a:rPr lang="en-US" sz="1400" i="1" dirty="0">
                <a:latin typeface="Bahnschrift SemiBold" panose="020B0502040204020203" pitchFamily="34" charset="0"/>
                <a:cs typeface="Times New Roman" pitchFamily="18" charset="0"/>
              </a:rPr>
              <a:t>E</a:t>
            </a:r>
            <a:r>
              <a:rPr lang="en-US" sz="1400" baseline="-25000" dirty="0">
                <a:latin typeface="Bahnschrift SemiBold" panose="020B0502040204020203" pitchFamily="34" charset="0"/>
                <a:cs typeface="Times New Roman" pitchFamily="18" charset="0"/>
              </a:rPr>
              <a:t>2D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 : </a:t>
            </a:r>
            <a:r>
              <a:rPr lang="en-US" sz="1400" i="1" dirty="0" err="1">
                <a:latin typeface="Bahnschrift SemiBold" panose="020B0502040204020203" pitchFamily="34" charset="0"/>
                <a:cs typeface="Times New Roman" pitchFamily="18" charset="0"/>
              </a:rPr>
              <a:t>E</a:t>
            </a:r>
            <a:r>
              <a:rPr lang="en-US" sz="1400" baseline="-25000" dirty="0" err="1">
                <a:latin typeface="Bahnschrift SemiBold" panose="020B0502040204020203" pitchFamily="34" charset="0"/>
                <a:cs typeface="Times New Roman" pitchFamily="18" charset="0"/>
              </a:rPr>
              <a:t>slab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, etc.</a:t>
            </a:r>
          </a:p>
          <a:p>
            <a:pPr eaLnBrk="0" hangingPunct="0">
              <a:buFont typeface="Symbol" pitchFamily="18" charset="2"/>
              <a:buChar char="·"/>
            </a:pP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 Size of simulation box and numbers of  grid points.        </a:t>
            </a:r>
            <a:r>
              <a:rPr lang="en-US" sz="1400" dirty="0">
                <a:latin typeface="Bahnschrift SemiBold" panose="020B0502040204020203" pitchFamily="34" charset="0"/>
                <a:sym typeface="Symbol" pitchFamily="18" charset="2"/>
              </a:rPr>
              <a:t></a:t>
            </a:r>
            <a:r>
              <a:rPr lang="en-US" sz="1400" dirty="0">
                <a:latin typeface="Bahnschrift SemiBold" panose="020B0502040204020203" pitchFamily="34" charset="0"/>
              </a:rPr>
              <a:t> Initial position of each particle or field line.</a:t>
            </a:r>
          </a:p>
          <a:p>
            <a:pPr eaLnBrk="0" hangingPunct="0"/>
            <a:r>
              <a:rPr lang="en-US" sz="1400" dirty="0">
                <a:latin typeface="Bahnschrift SemiBold" panose="020B0502040204020203" pitchFamily="34" charset="0"/>
                <a:sym typeface="Symbol" pitchFamily="18" charset="2"/>
              </a:rPr>
              <a:t></a:t>
            </a:r>
            <a:r>
              <a:rPr lang="en-US" sz="1400" dirty="0">
                <a:latin typeface="Bahnschrift SemiBold" panose="020B0502040204020203" pitchFamily="34" charset="0"/>
              </a:rPr>
              <a:t> 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Numbers of particles (</a:t>
            </a:r>
            <a:r>
              <a:rPr lang="en-US" sz="1400" i="1" dirty="0">
                <a:latin typeface="Bahnschrift SemiBold" panose="020B0502040204020203" pitchFamily="34" charset="0"/>
                <a:cs typeface="Times New Roman" pitchFamily="18" charset="0"/>
              </a:rPr>
              <a:t>N</a:t>
            </a:r>
            <a:r>
              <a:rPr lang="en-US" sz="1400" i="1" baseline="-25000" dirty="0">
                <a:latin typeface="Bahnschrift SemiBold" panose="020B0502040204020203" pitchFamily="34" charset="0"/>
                <a:cs typeface="Times New Roman" pitchFamily="18" charset="0"/>
              </a:rPr>
              <a:t>p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) or field lines (</a:t>
            </a:r>
            <a:r>
              <a:rPr lang="en-US" sz="1400" i="1" dirty="0" err="1">
                <a:latin typeface="Bahnschrift SemiBold" panose="020B0502040204020203" pitchFamily="34" charset="0"/>
                <a:cs typeface="Times New Roman" pitchFamily="18" charset="0"/>
              </a:rPr>
              <a:t>N</a:t>
            </a:r>
            <a:r>
              <a:rPr lang="en-US" sz="1400" i="1" baseline="-25000" dirty="0" err="1">
                <a:latin typeface="Bahnschrift SemiBold" panose="020B0502040204020203" pitchFamily="34" charset="0"/>
                <a:cs typeface="Times New Roman" pitchFamily="18" charset="0"/>
              </a:rPr>
              <a:t>f</a:t>
            </a:r>
            <a:r>
              <a:rPr lang="en-US" sz="1400" dirty="0">
                <a:latin typeface="Bahnschrift SemiBold" panose="020B0502040204020203" pitchFamily="34" charset="0"/>
                <a:cs typeface="Times New Roman" pitchFamily="18" charset="0"/>
              </a:rPr>
              <a:t>).                    </a:t>
            </a:r>
            <a:r>
              <a:rPr lang="en-US" sz="1400" dirty="0">
                <a:latin typeface="Bahnschrift SemiBold" panose="020B0502040204020203" pitchFamily="34" charset="0"/>
                <a:sym typeface="Symbol" pitchFamily="18" charset="2"/>
              </a:rPr>
              <a:t></a:t>
            </a:r>
            <a:r>
              <a:rPr lang="en-US" sz="1400" dirty="0">
                <a:latin typeface="Bahnschrift SemiBold" panose="020B0502040204020203" pitchFamily="34" charset="0"/>
              </a:rPr>
              <a:t> Desired step size and accuracy.</a:t>
            </a:r>
            <a:endParaRPr lang="en-US" sz="1400" dirty="0">
              <a:latin typeface="Bahnschrift SemiBold" panose="020B0502040204020203" pitchFamily="34" charset="0"/>
              <a:cs typeface="Times New Roman" pitchFamily="18" charset="0"/>
            </a:endParaRPr>
          </a:p>
          <a:p>
            <a:pPr eaLnBrk="0" hangingPunct="0"/>
            <a:endParaRPr lang="en-US" sz="1400" dirty="0">
              <a:latin typeface="Bahnschrift SemiBold" panose="020B0502040204020203" pitchFamily="34" charset="0"/>
              <a:cs typeface="Times New Roman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2695758-1E77-4444-BCA4-2611CC15A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891095"/>
            <a:ext cx="5029200" cy="874587"/>
          </a:xfrm>
          <a:prstGeom prst="rect">
            <a:avLst/>
          </a:prstGeom>
          <a:solidFill>
            <a:srgbClr val="33CCFF">
              <a:alpha val="4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just" eaLnBrk="0" hangingPunct="0"/>
            <a:r>
              <a:rPr lang="en-US" sz="1600" dirty="0">
                <a:latin typeface="Bahnschrift SemiLight" panose="020B0502040204020203" pitchFamily="34" charset="0"/>
                <a:cs typeface="Times New Roman" pitchFamily="18" charset="0"/>
              </a:rPr>
              <a:t>Solve equations of motion of particle or equation of field lines in Cartesian by 4</a:t>
            </a:r>
            <a:r>
              <a:rPr lang="en-US" sz="1600" baseline="30000" dirty="0">
                <a:latin typeface="Bahnschrift SemiLight" panose="020B0502040204020203" pitchFamily="34" charset="0"/>
                <a:cs typeface="Times New Roman" pitchFamily="18" charset="0"/>
              </a:rPr>
              <a:t>th</a:t>
            </a:r>
            <a:r>
              <a:rPr lang="en-US" sz="1600" dirty="0">
                <a:latin typeface="Bahnschrift SemiLight" panose="020B0502040204020203" pitchFamily="34" charset="0"/>
                <a:cs typeface="Times New Roman" pitchFamily="18" charset="0"/>
              </a:rPr>
              <a:t> Runge-</a:t>
            </a:r>
            <a:r>
              <a:rPr lang="en-US" sz="1600" dirty="0" err="1">
                <a:latin typeface="Bahnschrift SemiLight" panose="020B0502040204020203" pitchFamily="34" charset="0"/>
                <a:cs typeface="Times New Roman" pitchFamily="18" charset="0"/>
              </a:rPr>
              <a:t>Kutta</a:t>
            </a:r>
            <a:r>
              <a:rPr lang="en-US" sz="1600" dirty="0">
                <a:latin typeface="Bahnschrift SemiLight" panose="020B0502040204020203" pitchFamily="34" charset="0"/>
                <a:cs typeface="Times New Roman" pitchFamily="18" charset="0"/>
              </a:rPr>
              <a:t> method with adaptive step size control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AA0DC380-3806-4B4D-91C3-02FB12EB4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356161"/>
            <a:ext cx="5029200" cy="584775"/>
          </a:xfrm>
          <a:prstGeom prst="rect">
            <a:avLst/>
          </a:prstGeom>
          <a:solidFill>
            <a:srgbClr val="33CCFF">
              <a:alpha val="4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1600" dirty="0">
                <a:latin typeface="Bahnschrift SemiLight" panose="020B0502040204020203" pitchFamily="34" charset="0"/>
                <a:cs typeface="Times New Roman" pitchFamily="18" charset="0"/>
              </a:rPr>
              <a:t>Positions (</a:t>
            </a:r>
            <a:r>
              <a:rPr lang="en-US" sz="1600" i="1" dirty="0" err="1">
                <a:latin typeface="Bahnschrift SemiLight" panose="020B0502040204020203" pitchFamily="34" charset="0"/>
                <a:cs typeface="Times New Roman" pitchFamily="18" charset="0"/>
              </a:rPr>
              <a:t>x</a:t>
            </a:r>
            <a:r>
              <a:rPr lang="en-US" sz="1600" dirty="0" err="1">
                <a:latin typeface="Bahnschrift SemiLight" panose="020B0502040204020203" pitchFamily="34" charset="0"/>
                <a:cs typeface="Times New Roman" pitchFamily="18" charset="0"/>
              </a:rPr>
              <a:t>,</a:t>
            </a:r>
            <a:r>
              <a:rPr lang="en-US" sz="1600" i="1" dirty="0" err="1">
                <a:latin typeface="Bahnschrift SemiLight" panose="020B0502040204020203" pitchFamily="34" charset="0"/>
                <a:cs typeface="Times New Roman" pitchFamily="18" charset="0"/>
              </a:rPr>
              <a:t>y</a:t>
            </a:r>
            <a:r>
              <a:rPr lang="en-US" sz="1600" dirty="0" err="1">
                <a:latin typeface="Bahnschrift SemiLight" panose="020B0502040204020203" pitchFamily="34" charset="0"/>
                <a:cs typeface="Times New Roman" pitchFamily="18" charset="0"/>
              </a:rPr>
              <a:t>,</a:t>
            </a:r>
            <a:r>
              <a:rPr lang="en-US" sz="1600" i="1" dirty="0" err="1">
                <a:latin typeface="Bahnschrift SemiLight" panose="020B0502040204020203" pitchFamily="34" charset="0"/>
                <a:cs typeface="Times New Roman" pitchFamily="18" charset="0"/>
              </a:rPr>
              <a:t>z</a:t>
            </a:r>
            <a:r>
              <a:rPr lang="en-US" sz="1600" dirty="0">
                <a:latin typeface="Bahnschrift SemiLight" panose="020B0502040204020203" pitchFamily="34" charset="0"/>
                <a:cs typeface="Times New Roman" pitchFamily="18" charset="0"/>
              </a:rPr>
              <a:t>) in Cartesian coordinates of each particle or field line.</a:t>
            </a:r>
            <a:endParaRPr lang="th-TH" sz="1600" dirty="0">
              <a:latin typeface="Bahnschrift SemiLight" panose="020B0502040204020203" pitchFamily="34" charset="0"/>
              <a:cs typeface="Times New Roman" pitchFamily="18" charset="0"/>
            </a:endParaRP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7BA36359-EC85-42C2-94DB-249D3603C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48400"/>
            <a:ext cx="3871912" cy="338554"/>
          </a:xfrm>
          <a:prstGeom prst="rect">
            <a:avLst/>
          </a:prstGeom>
          <a:solidFill>
            <a:srgbClr val="33CCFF">
              <a:alpha val="4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dirty="0">
                <a:latin typeface="Bahnschrift SemiLight" panose="020B0502040204020203" pitchFamily="34" charset="0"/>
                <a:cs typeface="Times New Roman" pitchFamily="18" charset="0"/>
              </a:rPr>
              <a:t>Analyze the data from the simulation</a:t>
            </a:r>
            <a:endParaRPr lang="th-TH" sz="1600" dirty="0">
              <a:latin typeface="Bahnschrift SemiLight" panose="020B0502040204020203" pitchFamily="34" charset="0"/>
              <a:cs typeface="Times New Roman" pitchFamily="18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50EA4B35-ADEB-41D9-B809-0DDC19B727F3}"/>
              </a:ext>
            </a:extLst>
          </p:cNvPr>
          <p:cNvSpPr/>
          <p:nvPr/>
        </p:nvSpPr>
        <p:spPr>
          <a:xfrm rot="16200000">
            <a:off x="4366968" y="3895675"/>
            <a:ext cx="347957" cy="395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F28479FB-ED4E-41D6-8207-794EFB6910A1}"/>
              </a:ext>
            </a:extLst>
          </p:cNvPr>
          <p:cNvSpPr/>
          <p:nvPr/>
        </p:nvSpPr>
        <p:spPr>
          <a:xfrm rot="16200000">
            <a:off x="4366968" y="5005633"/>
            <a:ext cx="347957" cy="395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6CE708F6-14E1-4B20-83B3-0BAA9E9E964B}"/>
              </a:ext>
            </a:extLst>
          </p:cNvPr>
          <p:cNvSpPr/>
          <p:nvPr/>
        </p:nvSpPr>
        <p:spPr>
          <a:xfrm rot="16200000">
            <a:off x="4368141" y="5787773"/>
            <a:ext cx="347957" cy="395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A4B4A56E-5FA4-4711-ABE8-961DAAD15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766501"/>
            <a:ext cx="1510404" cy="584775"/>
          </a:xfrm>
          <a:prstGeom prst="rect">
            <a:avLst/>
          </a:prstGeom>
          <a:solidFill>
            <a:srgbClr val="33CCFF">
              <a:alpha val="4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latin typeface="Bahnschrift SemiLight" panose="020B0502040204020203" pitchFamily="34" charset="0"/>
                <a:cs typeface="Times New Roman" pitchFamily="18" charset="0"/>
              </a:rPr>
              <a:t>Generate slab magnetic field</a:t>
            </a:r>
            <a:endParaRPr lang="th-TH" sz="1600" dirty="0">
              <a:latin typeface="Bahnschrift SemiLight" panose="020B0502040204020203" pitchFamily="34" charset="0"/>
              <a:cs typeface="Times New Roman" pitchFamily="18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13693AD9-1C1C-4C8A-98A5-91649CBF2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766501"/>
            <a:ext cx="1538266" cy="584775"/>
          </a:xfrm>
          <a:prstGeom prst="rect">
            <a:avLst/>
          </a:prstGeom>
          <a:solidFill>
            <a:srgbClr val="33CCFF">
              <a:alpha val="4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latin typeface="Bahnschrift SemiLight" panose="020B0502040204020203" pitchFamily="34" charset="0"/>
                <a:cs typeface="Times New Roman" pitchFamily="18" charset="0"/>
              </a:rPr>
              <a:t>Generate 2D magnetic field</a:t>
            </a:r>
            <a:endParaRPr lang="th-TH" sz="1600" dirty="0">
              <a:latin typeface="Bahnschrift SemiLight" panose="020B0502040204020203" pitchFamily="34" charset="0"/>
              <a:cs typeface="Times New Roman" pitchFamily="18" charset="0"/>
            </a:endParaRPr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82C32FBE-FEB6-4CC7-916D-3C93D2BC1DC7}"/>
              </a:ext>
            </a:extLst>
          </p:cNvPr>
          <p:cNvSpPr/>
          <p:nvPr/>
        </p:nvSpPr>
        <p:spPr>
          <a:xfrm rot="16200000">
            <a:off x="4366969" y="1331337"/>
            <a:ext cx="347957" cy="395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FFE96DA8-A1BE-4C23-AD6E-BEEC2D67705D}"/>
              </a:ext>
            </a:extLst>
          </p:cNvPr>
          <p:cNvSpPr/>
          <p:nvPr/>
        </p:nvSpPr>
        <p:spPr>
          <a:xfrm>
            <a:off x="4419600" y="1957930"/>
            <a:ext cx="228600" cy="234893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C44F1010-5A8E-4550-B078-27BE53061187}"/>
              </a:ext>
            </a:extLst>
          </p:cNvPr>
          <p:cNvSpPr/>
          <p:nvPr/>
        </p:nvSpPr>
        <p:spPr>
          <a:xfrm rot="16200000">
            <a:off x="4366968" y="2385672"/>
            <a:ext cx="347957" cy="395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7B492-7A40-41D8-A1AE-34AE79AE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8805690"/>
      </p:ext>
    </p:extLst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>
            <a:extLst>
              <a:ext uri="{FF2B5EF4-FFF2-40B4-BE49-F238E27FC236}">
                <a16:creationId xmlns:a16="http://schemas.microsoft.com/office/drawing/2014/main" id="{454A1887-E89E-4640-9153-21D5D6045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7316"/>
            <a:ext cx="8672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How to generate the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slab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turbulent magnetic field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10068688-B6F5-4EC6-9DEA-6A39BAD71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905000"/>
            <a:ext cx="5949950" cy="3733800"/>
          </a:xfrm>
          <a:prstGeom prst="rect">
            <a:avLst/>
          </a:prstGeom>
          <a:solidFill>
            <a:srgbClr val="33CCFF">
              <a:alpha val="4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Slab Field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           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Generate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                     Inverse fast Fourier transform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ngsana New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b</a:t>
            </a:r>
            <a:r>
              <a:rPr kumimoji="0" lang="en-US" sz="2000" b="0" i="0" u="none" strike="noStrike" kern="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slab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(</a:t>
            </a:r>
            <a:r>
              <a:rPr lang="en-US" sz="2000" i="1" kern="0" dirty="0">
                <a:solidFill>
                  <a:prstClr val="white"/>
                </a:solidFill>
                <a:latin typeface="+mj-lt"/>
                <a:cs typeface="Times New Roman" pitchFamily="18" charset="0"/>
              </a:rPr>
              <a:t>z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                                                  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id="{AF8CBF83-1491-4775-A3B2-60DDAA187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359" y="3876089"/>
            <a:ext cx="211138" cy="269875"/>
          </a:xfrm>
          <a:prstGeom prst="downArrow">
            <a:avLst>
              <a:gd name="adj1" fmla="val 50000"/>
              <a:gd name="adj2" fmla="val 31955"/>
            </a:avLst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Angsana New"/>
            </a:endParaRPr>
          </a:p>
        </p:txBody>
      </p:sp>
      <p:sp>
        <p:nvSpPr>
          <p:cNvPr id="35" name="AutoShape 7">
            <a:extLst>
              <a:ext uri="{FF2B5EF4-FFF2-40B4-BE49-F238E27FC236}">
                <a16:creationId xmlns:a16="http://schemas.microsoft.com/office/drawing/2014/main" id="{7013A12B-A5AA-4C2C-B288-E9C2B1DCA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832196"/>
            <a:ext cx="212725" cy="266700"/>
          </a:xfrm>
          <a:prstGeom prst="downArrow">
            <a:avLst>
              <a:gd name="adj1" fmla="val 50000"/>
              <a:gd name="adj2" fmla="val 31343"/>
            </a:avLst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"/>
              <a:ea typeface="+mn-ea"/>
              <a:cs typeface="Angsana Ne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5">
                <a:extLst>
                  <a:ext uri="{FF2B5EF4-FFF2-40B4-BE49-F238E27FC236}">
                    <a16:creationId xmlns:a16="http://schemas.microsoft.com/office/drawing/2014/main" id="{64C128DE-2637-4E97-BF23-B8A4A67483EE}"/>
                  </a:ext>
                </a:extLst>
              </p:cNvPr>
              <p:cNvSpPr txBox="1"/>
              <p:nvPr/>
            </p:nvSpPr>
            <p:spPr bwMode="auto">
              <a:xfrm>
                <a:off x="3451224" y="3231279"/>
                <a:ext cx="3330575" cy="4270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𝑠𝑙𝑎𝑏</m:t>
                          </m:r>
                        </m:sup>
                      </m:sSup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sSup>
                        <m:sSup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Object 25">
                <a:extLst>
                  <a:ext uri="{FF2B5EF4-FFF2-40B4-BE49-F238E27FC236}">
                    <a16:creationId xmlns:a16="http://schemas.microsoft.com/office/drawing/2014/main" id="{64C128DE-2637-4E97-BF23-B8A4A6748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1224" y="3231279"/>
                <a:ext cx="3330575" cy="427038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EDAFD63-CA7F-4841-8725-3674E893751F}"/>
              </a:ext>
            </a:extLst>
          </p:cNvPr>
          <p:cNvSpPr txBox="1"/>
          <p:nvPr/>
        </p:nvSpPr>
        <p:spPr>
          <a:xfrm>
            <a:off x="3786182" y="2475443"/>
            <a:ext cx="1571636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Power spectrum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27E69A-9C56-4AC4-B252-AA80D7B55E44}"/>
              </a:ext>
            </a:extLst>
          </p:cNvPr>
          <p:cNvSpPr txBox="1"/>
          <p:nvPr/>
        </p:nvSpPr>
        <p:spPr>
          <a:xfrm>
            <a:off x="5486400" y="2558966"/>
            <a:ext cx="1428760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Random phase</a:t>
            </a:r>
            <a:endParaRPr lang="en-US" sz="1600" dirty="0">
              <a:solidFill>
                <a:srgbClr val="FFC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DA5769-F8D3-48BA-B222-E921A7AFDB12}"/>
              </a:ext>
            </a:extLst>
          </p:cNvPr>
          <p:cNvCxnSpPr>
            <a:cxnSpLocks/>
          </p:cNvCxnSpPr>
          <p:nvPr/>
        </p:nvCxnSpPr>
        <p:spPr>
          <a:xfrm flipH="1">
            <a:off x="5909360" y="2895600"/>
            <a:ext cx="34242" cy="43974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D6743A-E2C0-4729-9974-BD8DD029DFDE}"/>
              </a:ext>
            </a:extLst>
          </p:cNvPr>
          <p:cNvCxnSpPr>
            <a:cxnSpLocks/>
          </p:cNvCxnSpPr>
          <p:nvPr/>
        </p:nvCxnSpPr>
        <p:spPr>
          <a:xfrm>
            <a:off x="4678362" y="2814466"/>
            <a:ext cx="204270" cy="46779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8541DB-8F3C-4068-80EA-4E339CB1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5349166"/>
      </p:ext>
    </p:extLst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4">
            <a:extLst>
              <a:ext uri="{FF2B5EF4-FFF2-40B4-BE49-F238E27FC236}">
                <a16:creationId xmlns:a16="http://schemas.microsoft.com/office/drawing/2014/main" id="{10068688-B6F5-4EC6-9DEA-6A39BAD71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14399"/>
            <a:ext cx="5949950" cy="5715001"/>
          </a:xfrm>
          <a:prstGeom prst="rect">
            <a:avLst/>
          </a:prstGeom>
          <a:solidFill>
            <a:srgbClr val="33CCFF">
              <a:alpha val="40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2D Field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            Generate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                              Inverse fast Fourier transform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ngsana New"/>
              </a:rPr>
              <a:t>                  2D random-phase magnetic potential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ngsana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ngsana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ngsana New"/>
              </a:rPr>
              <a:t>	    MHD code (by collaborator at U. Delaware)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ngsana New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ngsana New"/>
              </a:rPr>
              <a:t>                           2D MHD magnetic potential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ngsana New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ngsana New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b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2D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(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x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,</a:t>
            </a:r>
            <a:r>
              <a:rPr kumimoji="0" lang="en-US" sz="16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) for Cartesian coordinates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                                                  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216066" name="Text Box 2">
            <a:extLst>
              <a:ext uri="{FF2B5EF4-FFF2-40B4-BE49-F238E27FC236}">
                <a16:creationId xmlns:a16="http://schemas.microsoft.com/office/drawing/2014/main" id="{454A1887-E89E-4640-9153-21D5D6045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51" y="214752"/>
            <a:ext cx="84661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How to generate the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2D </a:t>
            </a:r>
            <a:r>
              <a:rPr kumimoji="0" lang="th-TH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turbulent magnetic field</a:t>
            </a:r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id="{AF8CBF83-1491-4775-A3B2-60DDAA187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3733800"/>
            <a:ext cx="211138" cy="269875"/>
          </a:xfrm>
          <a:prstGeom prst="downArrow">
            <a:avLst>
              <a:gd name="adj1" fmla="val 50000"/>
              <a:gd name="adj2" fmla="val 31955"/>
            </a:avLst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ngsana New"/>
            </a:endParaRPr>
          </a:p>
        </p:txBody>
      </p:sp>
      <p:sp>
        <p:nvSpPr>
          <p:cNvPr id="34" name="AutoShape 6">
            <a:extLst>
              <a:ext uri="{FF2B5EF4-FFF2-40B4-BE49-F238E27FC236}">
                <a16:creationId xmlns:a16="http://schemas.microsoft.com/office/drawing/2014/main" id="{CAE999F6-B360-415D-A93A-788AB95C9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4457700"/>
            <a:ext cx="211138" cy="269875"/>
          </a:xfrm>
          <a:prstGeom prst="downArrow">
            <a:avLst>
              <a:gd name="adj1" fmla="val 50000"/>
              <a:gd name="adj2" fmla="val 31955"/>
            </a:avLst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ngsana New"/>
            </a:endParaRPr>
          </a:p>
        </p:txBody>
      </p:sp>
      <p:sp>
        <p:nvSpPr>
          <p:cNvPr id="35" name="AutoShape 7">
            <a:extLst>
              <a:ext uri="{FF2B5EF4-FFF2-40B4-BE49-F238E27FC236}">
                <a16:creationId xmlns:a16="http://schemas.microsoft.com/office/drawing/2014/main" id="{7013A12B-A5AA-4C2C-B288-E9C2B1DCA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381" y="3048979"/>
            <a:ext cx="212725" cy="266700"/>
          </a:xfrm>
          <a:prstGeom prst="downArrow">
            <a:avLst>
              <a:gd name="adj1" fmla="val 50000"/>
              <a:gd name="adj2" fmla="val 31343"/>
            </a:avLst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ngsana New"/>
            </a:endParaRPr>
          </a:p>
        </p:txBody>
      </p:sp>
      <p:sp>
        <p:nvSpPr>
          <p:cNvPr id="36" name="AutoShape 9">
            <a:extLst>
              <a:ext uri="{FF2B5EF4-FFF2-40B4-BE49-F238E27FC236}">
                <a16:creationId xmlns:a16="http://schemas.microsoft.com/office/drawing/2014/main" id="{5ACC0321-8580-479D-9818-BFF8C6B5F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5106987"/>
            <a:ext cx="211138" cy="269875"/>
          </a:xfrm>
          <a:prstGeom prst="downArrow">
            <a:avLst>
              <a:gd name="adj1" fmla="val 50000"/>
              <a:gd name="adj2" fmla="val 31955"/>
            </a:avLst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ngsana Ne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10">
                <a:extLst>
                  <a:ext uri="{FF2B5EF4-FFF2-40B4-BE49-F238E27FC236}">
                    <a16:creationId xmlns:a16="http://schemas.microsoft.com/office/drawing/2014/main" id="{CF716018-2F3C-4365-BC7A-7C89B8CC41B4}"/>
                  </a:ext>
                </a:extLst>
              </p:cNvPr>
              <p:cNvSpPr txBox="1"/>
              <p:nvPr/>
            </p:nvSpPr>
            <p:spPr bwMode="auto">
              <a:xfrm>
                <a:off x="3581400" y="1720993"/>
                <a:ext cx="3181081" cy="51200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50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5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5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ad>
                        <m:radPr>
                          <m:degHide m:val="on"/>
                          <m:ctrlP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  <m:sSup>
                        <m:sSupPr>
                          <m:ctrlP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500" dirty="0">
                  <a:solidFill>
                    <a:srgbClr val="FFC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7" name="Object 10">
                <a:extLst>
                  <a:ext uri="{FF2B5EF4-FFF2-40B4-BE49-F238E27FC236}">
                    <a16:creationId xmlns:a16="http://schemas.microsoft.com/office/drawing/2014/main" id="{CF716018-2F3C-4365-BC7A-7C89B8CC4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1400" y="1720993"/>
                <a:ext cx="3181081" cy="5120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ct 16">
                <a:extLst>
                  <a:ext uri="{FF2B5EF4-FFF2-40B4-BE49-F238E27FC236}">
                    <a16:creationId xmlns:a16="http://schemas.microsoft.com/office/drawing/2014/main" id="{892EF83C-72BB-4AC0-A4FF-602DDD42A382}"/>
                  </a:ext>
                </a:extLst>
              </p:cNvPr>
              <p:cNvSpPr txBox="1"/>
              <p:nvPr/>
            </p:nvSpPr>
            <p:spPr bwMode="auto">
              <a:xfrm>
                <a:off x="6191985" y="3998654"/>
                <a:ext cx="738187" cy="33855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8" name="Object 16">
                <a:extLst>
                  <a:ext uri="{FF2B5EF4-FFF2-40B4-BE49-F238E27FC236}">
                    <a16:creationId xmlns:a16="http://schemas.microsoft.com/office/drawing/2014/main" id="{892EF83C-72BB-4AC0-A4FF-602DDD42A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1985" y="3998654"/>
                <a:ext cx="738187" cy="338555"/>
              </a:xfrm>
              <a:prstGeom prst="rect">
                <a:avLst/>
              </a:prstGeom>
              <a:blipFill>
                <a:blip r:embed="rId4"/>
                <a:stretch>
                  <a:fillRect r="-18182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utoShape 17">
            <a:extLst>
              <a:ext uri="{FF2B5EF4-FFF2-40B4-BE49-F238E27FC236}">
                <a16:creationId xmlns:a16="http://schemas.microsoft.com/office/drawing/2014/main" id="{41D704EE-1BBC-454E-B58C-014A7E85A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6019800"/>
            <a:ext cx="211138" cy="269875"/>
          </a:xfrm>
          <a:prstGeom prst="downArrow">
            <a:avLst>
              <a:gd name="adj1" fmla="val 50000"/>
              <a:gd name="adj2" fmla="val 31955"/>
            </a:avLst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ngsana Ne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23">
                <a:extLst>
                  <a:ext uri="{FF2B5EF4-FFF2-40B4-BE49-F238E27FC236}">
                    <a16:creationId xmlns:a16="http://schemas.microsoft.com/office/drawing/2014/main" id="{EDC1B977-F399-43CA-832B-82659DFBC359}"/>
                  </a:ext>
                </a:extLst>
              </p:cNvPr>
              <p:cNvSpPr txBox="1"/>
              <p:nvPr/>
            </p:nvSpPr>
            <p:spPr bwMode="auto">
              <a:xfrm>
                <a:off x="5750719" y="5452645"/>
                <a:ext cx="738187" cy="33855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0" name="Object 23">
                <a:extLst>
                  <a:ext uri="{FF2B5EF4-FFF2-40B4-BE49-F238E27FC236}">
                    <a16:creationId xmlns:a16="http://schemas.microsoft.com/office/drawing/2014/main" id="{EDC1B977-F399-43CA-832B-82659DFBC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0719" y="5452645"/>
                <a:ext cx="738187" cy="338555"/>
              </a:xfrm>
              <a:prstGeom prst="rect">
                <a:avLst/>
              </a:prstGeom>
              <a:blipFill>
                <a:blip r:embed="rId5"/>
                <a:stretch>
                  <a:fillRect r="-18182" b="-26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042F621-77E4-4B4C-A1ED-97A1EE51E6F4}"/>
              </a:ext>
            </a:extLst>
          </p:cNvPr>
          <p:cNvSpPr txBox="1"/>
          <p:nvPr/>
        </p:nvSpPr>
        <p:spPr>
          <a:xfrm>
            <a:off x="3581400" y="1143000"/>
            <a:ext cx="1776418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Power spectrum</a:t>
            </a:r>
            <a:endParaRPr lang="en-US" sz="16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04AD4-ED8C-4773-B60B-646DD388B0D2}"/>
              </a:ext>
            </a:extLst>
          </p:cNvPr>
          <p:cNvSpPr txBox="1"/>
          <p:nvPr/>
        </p:nvSpPr>
        <p:spPr>
          <a:xfrm>
            <a:off x="5483748" y="1145228"/>
            <a:ext cx="1631271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Random phase</a:t>
            </a:r>
            <a:endParaRPr lang="en-US" sz="16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93CA50-B9F2-4715-8056-46203E9C3096}"/>
              </a:ext>
            </a:extLst>
          </p:cNvPr>
          <p:cNvCxnSpPr>
            <a:cxnSpLocks/>
          </p:cNvCxnSpPr>
          <p:nvPr/>
        </p:nvCxnSpPr>
        <p:spPr>
          <a:xfrm flipH="1">
            <a:off x="5802313" y="1482442"/>
            <a:ext cx="230751" cy="4169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40A9705-B317-4DA2-A1A5-0C1808D12ACC}"/>
              </a:ext>
            </a:extLst>
          </p:cNvPr>
          <p:cNvCxnSpPr>
            <a:cxnSpLocks/>
          </p:cNvCxnSpPr>
          <p:nvPr/>
        </p:nvCxnSpPr>
        <p:spPr>
          <a:xfrm>
            <a:off x="4603377" y="1476650"/>
            <a:ext cx="124198" cy="382729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CB7C0F4-C331-4D1E-8832-6CDA541142B7}"/>
              </a:ext>
            </a:extLst>
          </p:cNvPr>
          <p:cNvSpPr/>
          <p:nvPr/>
        </p:nvSpPr>
        <p:spPr>
          <a:xfrm>
            <a:off x="2643186" y="4381558"/>
            <a:ext cx="4367213" cy="1548195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F9057FEF-2BCE-4A6A-B4A0-9B16CB8CFED8}"/>
              </a:ext>
            </a:extLst>
          </p:cNvPr>
          <p:cNvSpPr/>
          <p:nvPr/>
        </p:nvSpPr>
        <p:spPr>
          <a:xfrm rot="21305150">
            <a:off x="1423931" y="3845135"/>
            <a:ext cx="1219200" cy="609600"/>
          </a:xfrm>
          <a:prstGeom prst="wedgeEllipseCallout">
            <a:avLst>
              <a:gd name="adj1" fmla="val 46227"/>
              <a:gd name="adj2" fmla="val 6766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91600C-4BE5-4C1E-9B47-88C54CAE4FFD}"/>
              </a:ext>
            </a:extLst>
          </p:cNvPr>
          <p:cNvSpPr txBox="1"/>
          <p:nvPr/>
        </p:nvSpPr>
        <p:spPr>
          <a:xfrm rot="21250497">
            <a:off x="1550293" y="3950619"/>
            <a:ext cx="110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Option!</a:t>
            </a:r>
          </a:p>
        </p:txBody>
      </p:sp>
      <p:graphicFrame>
        <p:nvGraphicFramePr>
          <p:cNvPr id="31" name="Object 21">
            <a:extLst>
              <a:ext uri="{FF2B5EF4-FFF2-40B4-BE49-F238E27FC236}">
                <a16:creationId xmlns:a16="http://schemas.microsoft.com/office/drawing/2014/main" id="{8789DB78-7A00-4A37-9225-5E2BA98AFB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576139"/>
              </p:ext>
            </p:extLst>
          </p:nvPr>
        </p:nvGraphicFramePr>
        <p:xfrm>
          <a:off x="3581400" y="2611438"/>
          <a:ext cx="242728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10" name="Equation" r:id="rId6" imgW="1854000" imgH="253800" progId="Equation.3">
                  <p:embed/>
                </p:oleObj>
              </mc:Choice>
              <mc:Fallback>
                <p:oleObj name="Equation" r:id="rId6" imgW="1854000" imgH="253800" progId="Equation.3">
                  <p:embed/>
                  <p:pic>
                    <p:nvPicPr>
                      <p:cNvPr id="22632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11438"/>
                        <a:ext cx="2427288" cy="3603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AutoShape 5">
            <a:extLst>
              <a:ext uri="{FF2B5EF4-FFF2-40B4-BE49-F238E27FC236}">
                <a16:creationId xmlns:a16="http://schemas.microsoft.com/office/drawing/2014/main" id="{E6E8BFFE-02C6-4B5B-A325-AAE237615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028" y="2267694"/>
            <a:ext cx="211138" cy="269875"/>
          </a:xfrm>
          <a:prstGeom prst="downArrow">
            <a:avLst>
              <a:gd name="adj1" fmla="val 50000"/>
              <a:gd name="adj2" fmla="val 31955"/>
            </a:avLst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ngsana New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0824B-A7CB-4F0A-B654-679E0703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1758594"/>
      </p:ext>
    </p:extLst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>
            <a:extLst>
              <a:ext uri="{FF2B5EF4-FFF2-40B4-BE49-F238E27FC236}">
                <a16:creationId xmlns:a16="http://schemas.microsoft.com/office/drawing/2014/main" id="{454A1887-E89E-4640-9153-21D5D6045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71232"/>
            <a:ext cx="8001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Contour plot of             for a representation of 2D turbulence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CE56061-9105-44B4-B6AD-98B8AB255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4" y="1722682"/>
            <a:ext cx="4143404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2D random-phase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CA80BC5-9DC6-4FE0-8745-2ACC92AB76AB}"/>
              </a:ext>
            </a:extLst>
          </p:cNvPr>
          <p:cNvSpPr txBox="1">
            <a:spLocks/>
          </p:cNvSpPr>
          <p:nvPr/>
        </p:nvSpPr>
        <p:spPr bwMode="auto">
          <a:xfrm>
            <a:off x="4673629" y="1722683"/>
            <a:ext cx="4041774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2D MHD</a:t>
            </a:r>
          </a:p>
        </p:txBody>
      </p:sp>
      <p:pic>
        <p:nvPicPr>
          <p:cNvPr id="13" name="Content Placeholder 13" descr="2d-randomphase.JPG">
            <a:extLst>
              <a:ext uri="{FF2B5EF4-FFF2-40B4-BE49-F238E27FC236}">
                <a16:creationId xmlns:a16="http://schemas.microsoft.com/office/drawing/2014/main" id="{154EBFE4-D283-434E-A748-0321B2558E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2424" y="2509837"/>
            <a:ext cx="4148138" cy="38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Content Placeholder 14" descr="2d-mhd.JPG">
            <a:extLst>
              <a:ext uri="{FF2B5EF4-FFF2-40B4-BE49-F238E27FC236}">
                <a16:creationId xmlns:a16="http://schemas.microsoft.com/office/drawing/2014/main" id="{A24C064E-DB3B-43F2-8F28-91150C38CD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3629" y="2509837"/>
            <a:ext cx="4041775" cy="389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5E0EA7D5-B598-451D-9C28-DFFBA84C743B}"/>
                  </a:ext>
                </a:extLst>
              </p:cNvPr>
              <p:cNvSpPr txBox="1"/>
              <p:nvPr/>
            </p:nvSpPr>
            <p:spPr bwMode="auto">
              <a:xfrm>
                <a:off x="4307974" y="300347"/>
                <a:ext cx="1447800" cy="64316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000" dirty="0">
                    <a:solidFill>
                      <a:srgbClr val="FFC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8" name="Object 16">
                <a:extLst>
                  <a:ext uri="{FF2B5EF4-FFF2-40B4-BE49-F238E27FC236}">
                    <a16:creationId xmlns:a16="http://schemas.microsoft.com/office/drawing/2014/main" id="{5E0EA7D5-B598-451D-9C28-DFFBA84C7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7974" y="300347"/>
                <a:ext cx="1447800" cy="6431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1D7761-980B-4057-82FF-44E62490B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0967737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04902"/>
            <a:ext cx="9144000" cy="5053098"/>
          </a:xfrm>
        </p:spPr>
      </p:pic>
      <p:sp>
        <p:nvSpPr>
          <p:cNvPr id="7" name="Rectangle 6"/>
          <p:cNvSpPr/>
          <p:nvPr/>
        </p:nvSpPr>
        <p:spPr>
          <a:xfrm>
            <a:off x="0" y="175260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81200" y="4114800"/>
            <a:ext cx="36576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057400"/>
            <a:ext cx="4876800" cy="480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95800" y="2057400"/>
            <a:ext cx="46482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19800" y="3124200"/>
            <a:ext cx="31242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24600" y="4191000"/>
            <a:ext cx="28194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00600" y="5562600"/>
            <a:ext cx="2819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6324600" y="2895600"/>
            <a:ext cx="2286000" cy="914400"/>
          </a:xfrm>
          <a:prstGeom prst="wedgeRoundRectCallout">
            <a:avLst>
              <a:gd name="adj1" fmla="val -56775"/>
              <a:gd name="adj2" fmla="val 120278"/>
              <a:gd name="adj3" fmla="val 16667"/>
            </a:avLst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895600"/>
            <a:ext cx="2590800" cy="9144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Solar Energetic Particles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687" y="243504"/>
            <a:ext cx="8786874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Equation for field lines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64710"/>
              </p:ext>
            </p:extLst>
          </p:nvPr>
        </p:nvGraphicFramePr>
        <p:xfrm>
          <a:off x="4572000" y="3286124"/>
          <a:ext cx="2119320" cy="1058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97" name="Equation" r:id="rId3" imgW="888840" imgH="444240" progId="Equation.DSMT4">
                  <p:embed/>
                </p:oleObj>
              </mc:Choice>
              <mc:Fallback>
                <p:oleObj name="Equation" r:id="rId3" imgW="888840" imgH="4442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86124"/>
                        <a:ext cx="2119320" cy="105885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58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538591"/>
              </p:ext>
            </p:extLst>
          </p:nvPr>
        </p:nvGraphicFramePr>
        <p:xfrm>
          <a:off x="3929058" y="4786322"/>
          <a:ext cx="3513138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98" name="Equation" r:id="rId5" imgW="1498320" imgH="507960" progId="Equation.DSMT4">
                  <p:embed/>
                </p:oleObj>
              </mc:Choice>
              <mc:Fallback>
                <p:oleObj name="Equation" r:id="rId5" imgW="1498320" imgH="507960" progId="Equation.DSMT4">
                  <p:embed/>
                  <p:pic>
                    <p:nvPicPr>
                      <p:cNvPr id="5058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4786322"/>
                        <a:ext cx="3513138" cy="11922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58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162717"/>
              </p:ext>
            </p:extLst>
          </p:nvPr>
        </p:nvGraphicFramePr>
        <p:xfrm>
          <a:off x="4714876" y="2143116"/>
          <a:ext cx="174783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99" name="Equation" r:id="rId7" imgW="622080" imgH="241200" progId="Equation.DSMT4">
                  <p:embed/>
                </p:oleObj>
              </mc:Choice>
              <mc:Fallback>
                <p:oleObj name="Equation" r:id="rId7" imgW="622080" imgH="241200" progId="Equation.DSMT4">
                  <p:embed/>
                  <p:pic>
                    <p:nvPicPr>
                      <p:cNvPr id="5058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2143116"/>
                        <a:ext cx="1747837" cy="6778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57224" y="2214554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cs typeface="Angsana New" pitchFamily="18" charset="-34"/>
              </a:rPr>
              <a:t>Streamline equation: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3174" y="3357562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cs typeface="Angsana New" pitchFamily="18" charset="-34"/>
              </a:rPr>
              <a:t>We have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4612" y="4357694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cs typeface="Angsana New" pitchFamily="18" charset="-34"/>
              </a:rPr>
              <a:t>where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B7AEEA-C1E8-459F-B7C6-7A3C1D2A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50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839200" cy="116942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Two trajectories of magnetic field lines in pure slab turbulence</a:t>
            </a:r>
            <a:endParaRPr lang="th-TH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02206-98C2-4803-A192-53243EF5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1" y="1379024"/>
            <a:ext cx="5651790" cy="50612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8505" name="Object 25"/>
              <p:cNvSpPr txBox="1"/>
              <p:nvPr/>
            </p:nvSpPr>
            <p:spPr bwMode="auto">
              <a:xfrm>
                <a:off x="5867400" y="3558791"/>
                <a:ext cx="3071813" cy="7016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2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𝑠𝑙𝑎𝑏</m:t>
                          </m:r>
                        </m:sup>
                      </m:sSup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8505" name="Object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3558791"/>
                <a:ext cx="3071813" cy="7016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C3B42C-3E2A-4B3A-BE28-BF2D0005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51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152400"/>
            <a:ext cx="9067800" cy="919163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trajectory of magnetic field line in pure 2D</a:t>
            </a:r>
            <a:endParaRPr lang="th-TH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4D778-0ABF-452B-8B62-BCB810F05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21823"/>
            <a:ext cx="5148758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19">
                <a:extLst>
                  <a:ext uri="{FF2B5EF4-FFF2-40B4-BE49-F238E27FC236}">
                    <a16:creationId xmlns:a16="http://schemas.microsoft.com/office/drawing/2014/main" id="{FBCA58E5-D4C9-4168-B331-A3DA16B48D74}"/>
                  </a:ext>
                </a:extLst>
              </p:cNvPr>
              <p:cNvSpPr txBox="1"/>
              <p:nvPr/>
            </p:nvSpPr>
            <p:spPr bwMode="auto">
              <a:xfrm>
                <a:off x="5638800" y="3200400"/>
                <a:ext cx="3276600" cy="68580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Object 19">
                <a:extLst>
                  <a:ext uri="{FF2B5EF4-FFF2-40B4-BE49-F238E27FC236}">
                    <a16:creationId xmlns:a16="http://schemas.microsoft.com/office/drawing/2014/main" id="{FBCA58E5-D4C9-4168-B331-A3DA16B4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8800" y="3200400"/>
                <a:ext cx="3276600" cy="685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5">
            <a:extLst>
              <a:ext uri="{FF2B5EF4-FFF2-40B4-BE49-F238E27FC236}">
                <a16:creationId xmlns:a16="http://schemas.microsoft.com/office/drawing/2014/main" id="{D5582AC9-4833-4A3B-BBE8-0B2901DB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927391"/>
            <a:ext cx="38056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Image credit: </a:t>
            </a:r>
            <a:r>
              <a:rPr lang="en-US" dirty="0" err="1"/>
              <a:t>Tooprakai</a:t>
            </a:r>
            <a:r>
              <a:rPr lang="en-US" dirty="0"/>
              <a:t> 2008</a:t>
            </a:r>
            <a:endParaRPr lang="th-T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49A516-C0B0-4140-A041-90F55CD70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6515068"/>
      </p:ext>
    </p:extLst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Equation for particles</a:t>
            </a:r>
          </a:p>
        </p:txBody>
      </p:sp>
      <p:graphicFrame>
        <p:nvGraphicFramePr>
          <p:cNvPr id="5048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852339"/>
              </p:ext>
            </p:extLst>
          </p:nvPr>
        </p:nvGraphicFramePr>
        <p:xfrm>
          <a:off x="3071813" y="1878006"/>
          <a:ext cx="31559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5" name="Equation" r:id="rId3" imgW="1346040" imgH="419040" progId="Equation.DSMT4">
                  <p:embed/>
                </p:oleObj>
              </mc:Choice>
              <mc:Fallback>
                <p:oleObj name="Equation" r:id="rId3" imgW="1346040" imgH="419040" progId="Equation.DSMT4">
                  <p:embed/>
                  <p:pic>
                    <p:nvPicPr>
                      <p:cNvPr id="50483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1878006"/>
                        <a:ext cx="3155950" cy="981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48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105919"/>
              </p:ext>
            </p:extLst>
          </p:nvPr>
        </p:nvGraphicFramePr>
        <p:xfrm>
          <a:off x="3071802" y="4048125"/>
          <a:ext cx="31559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6" name="Equation" r:id="rId5" imgW="1346040" imgH="419040" progId="Equation.DSMT4">
                  <p:embed/>
                </p:oleObj>
              </mc:Choice>
              <mc:Fallback>
                <p:oleObj name="Equation" r:id="rId5" imgW="1346040" imgH="419040" progId="Equation.DSMT4">
                  <p:embed/>
                  <p:pic>
                    <p:nvPicPr>
                      <p:cNvPr id="5048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4048125"/>
                        <a:ext cx="3155950" cy="981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48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89392"/>
              </p:ext>
            </p:extLst>
          </p:nvPr>
        </p:nvGraphicFramePr>
        <p:xfrm>
          <a:off x="3071802" y="2963065"/>
          <a:ext cx="31559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7" name="Equation" r:id="rId7" imgW="1346040" imgH="419040" progId="Equation.DSMT4">
                  <p:embed/>
                </p:oleObj>
              </mc:Choice>
              <mc:Fallback>
                <p:oleObj name="Equation" r:id="rId7" imgW="1346040" imgH="419040" progId="Equation.DSMT4">
                  <p:embed/>
                  <p:pic>
                    <p:nvPicPr>
                      <p:cNvPr id="5048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2963065"/>
                        <a:ext cx="3155950" cy="981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0D30ED-FBC2-4A73-A325-1748754A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53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29718" cy="962012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of gyro-radius and gyro-frequency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911609"/>
          </a:xfrm>
        </p:spPr>
        <p:txBody>
          <a:bodyPr>
            <a:normAutofit/>
          </a:bodyPr>
          <a:lstStyle/>
          <a:p>
            <a:pPr>
              <a:buClr>
                <a:srgbClr val="4FCEFF"/>
              </a:buClr>
              <a:buFont typeface="Wingdings 3" pitchFamily="18" charset="2"/>
              <a:buChar char=""/>
            </a:pPr>
            <a:r>
              <a:rPr lang="en-US" sz="2600" dirty="0"/>
              <a:t> Gyro-radius </a:t>
            </a:r>
          </a:p>
          <a:p>
            <a:pPr>
              <a:buClr>
                <a:srgbClr val="4FCEFF"/>
              </a:buClr>
              <a:buFont typeface="Wingdings 3" pitchFamily="18" charset="2"/>
              <a:buChar char=""/>
            </a:pPr>
            <a:endParaRPr lang="en-US" sz="2600" dirty="0"/>
          </a:p>
          <a:p>
            <a:pPr>
              <a:buClr>
                <a:srgbClr val="4FCEFF"/>
              </a:buClr>
              <a:buFont typeface="Wingdings 3" pitchFamily="18" charset="2"/>
              <a:buChar char=""/>
            </a:pPr>
            <a:endParaRPr lang="en-US" sz="2600" dirty="0"/>
          </a:p>
          <a:p>
            <a:pPr>
              <a:buClr>
                <a:srgbClr val="4FCEFF"/>
              </a:buClr>
              <a:buFont typeface="Wingdings 3" pitchFamily="18" charset="2"/>
              <a:buChar char=""/>
            </a:pPr>
            <a:r>
              <a:rPr lang="en-US" sz="2600" dirty="0"/>
              <a:t> Gyro-frequency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082801"/>
              </p:ext>
            </p:extLst>
          </p:nvPr>
        </p:nvGraphicFramePr>
        <p:xfrm>
          <a:off x="3316282" y="2028114"/>
          <a:ext cx="1255718" cy="105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48" name="Equation" r:id="rId3" imgW="469800" imgH="393480" progId="Equation.DSMT4">
                  <p:embed/>
                </p:oleObj>
              </mc:Choice>
              <mc:Fallback>
                <p:oleObj name="Equation" r:id="rId3" imgW="469800" imgH="393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6282" y="2028114"/>
                        <a:ext cx="1255718" cy="10520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322180"/>
              </p:ext>
            </p:extLst>
          </p:nvPr>
        </p:nvGraphicFramePr>
        <p:xfrm>
          <a:off x="3429000" y="3352800"/>
          <a:ext cx="1428760" cy="114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49" name="Equation" r:id="rId5" imgW="520560" imgH="419040" progId="Equation.DSMT4">
                  <p:embed/>
                </p:oleObj>
              </mc:Choice>
              <mc:Fallback>
                <p:oleObj name="Equation" r:id="rId5" imgW="520560" imgH="4190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352800"/>
                        <a:ext cx="1428760" cy="114997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7CBA-0E04-4690-9996-E365D173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54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714357"/>
            <a:ext cx="8429684" cy="12144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Gyro-frequency of protons at various energies for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5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theory and simulations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71472" y="2428868"/>
          <a:ext cx="8001056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Energy</a:t>
                      </a:r>
                    </a:p>
                    <a:p>
                      <a:pPr algn="ctr"/>
                      <a:r>
                        <a:rPr lang="en-US" b="0" dirty="0">
                          <a:effectLst/>
                        </a:rPr>
                        <a:t>(</a:t>
                      </a:r>
                      <a:r>
                        <a:rPr lang="en-US" b="0" dirty="0" err="1">
                          <a:effectLst/>
                        </a:rPr>
                        <a:t>MeV</a:t>
                      </a:r>
                      <a:r>
                        <a:rPr lang="en-US" b="0" dirty="0">
                          <a:effectLst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Gyro-radius,</a:t>
                      </a:r>
                    </a:p>
                    <a:p>
                      <a:pPr algn="ctr"/>
                      <a:r>
                        <a:rPr lang="en-US" b="0" dirty="0">
                          <a:effectLst/>
                        </a:rPr>
                        <a:t>Theory (AU)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Gyro-radius,</a:t>
                      </a:r>
                    </a:p>
                    <a:p>
                      <a:pPr algn="ctr"/>
                      <a:r>
                        <a:rPr lang="en-US" b="0">
                          <a:effectLst/>
                        </a:rPr>
                        <a:t>Simulation (AU)</a:t>
                      </a:r>
                    </a:p>
                    <a:p>
                      <a:pPr algn="ctr"/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Gyro-frequency,</a:t>
                      </a:r>
                    </a:p>
                    <a:p>
                      <a:pPr algn="ctr"/>
                      <a:r>
                        <a:rPr lang="en-US" b="0" dirty="0">
                          <a:effectLst/>
                        </a:rPr>
                        <a:t>theory</a:t>
                      </a:r>
                      <a:r>
                        <a:rPr lang="en-US" b="0" baseline="0" dirty="0">
                          <a:effectLst/>
                        </a:rPr>
                        <a:t> (</a:t>
                      </a:r>
                      <a:r>
                        <a:rPr lang="en-US" b="0" baseline="0" dirty="0" err="1">
                          <a:effectLst/>
                        </a:rPr>
                        <a:t>rad</a:t>
                      </a:r>
                      <a:r>
                        <a:rPr lang="en-US" b="0" baseline="0" dirty="0">
                          <a:effectLst/>
                        </a:rPr>
                        <a:t>/s)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Gyro-frequency, simulation (</a:t>
                      </a:r>
                      <a:r>
                        <a:rPr lang="en-US" b="0" dirty="0" err="1">
                          <a:effectLst/>
                        </a:rPr>
                        <a:t>rad</a:t>
                      </a:r>
                      <a:r>
                        <a:rPr lang="en-US" b="0" dirty="0">
                          <a:effectLst/>
                        </a:rPr>
                        <a:t>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0.000193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0.000198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0.478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0.466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0.000612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0.000622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0.474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0.466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0.001981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0.002005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0.433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0.007558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0.007691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0.228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4B2104-B35D-492D-89AC-967F6F2E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55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617A7C-0CBA-455D-B755-0B2E23769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for Simulation</a:t>
            </a:r>
            <a:endParaRPr lang="th-TH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079D7507-A75C-4637-A238-9A6DA832C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8077200" cy="5257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FF00"/>
                </a:solidFill>
              </a:rPr>
              <a:t>Source file directory [</a:t>
            </a:r>
            <a:r>
              <a:rPr lang="en-US" b="1" dirty="0" err="1">
                <a:solidFill>
                  <a:srgbClr val="00FF00"/>
                </a:solidFill>
              </a:rPr>
              <a:t>testrun</a:t>
            </a:r>
            <a:r>
              <a:rPr lang="en-US" b="1" dirty="0">
                <a:solidFill>
                  <a:srgbClr val="00FF00"/>
                </a:solidFill>
              </a:rPr>
              <a:t>]</a:t>
            </a:r>
          </a:p>
          <a:p>
            <a:pPr marL="0" indent="0">
              <a:buNone/>
            </a:pPr>
            <a:r>
              <a:rPr lang="en-US" dirty="0"/>
              <a:t>1. Create execute file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Output file directory [mag / par1Mev / etc.]</a:t>
            </a:r>
          </a:p>
          <a:p>
            <a:pPr marL="0" indent="0">
              <a:buNone/>
            </a:pPr>
            <a:r>
              <a:rPr lang="en-US" dirty="0"/>
              <a:t>2. Edit INPUT files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Run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3" name="Slide Number Placeholder 4">
            <a:extLst>
              <a:ext uri="{FF2B5EF4-FFF2-40B4-BE49-F238E27FC236}">
                <a16:creationId xmlns:a16="http://schemas.microsoft.com/office/drawing/2014/main" id="{ED33D5B3-7939-47D7-AB16-E3D23B1B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9FD78E-C870-4B40-B502-237E4B4F7C99}" type="slidenum">
              <a:rPr lang="en-US" smtClean="0"/>
              <a:pPr>
                <a:spcAft>
                  <a:spcPts val="600"/>
                </a:spcAft>
              </a:pPr>
              <a:t>56</a:t>
            </a:fld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47CCB-816F-4765-9944-AD14682D215B}"/>
              </a:ext>
            </a:extLst>
          </p:cNvPr>
          <p:cNvSpPr txBox="1"/>
          <p:nvPr/>
        </p:nvSpPr>
        <p:spPr>
          <a:xfrm>
            <a:off x="685799" y="2362200"/>
            <a:ext cx="7543801" cy="52322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make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9E4329-8445-4CCF-8C52-77C526238192}"/>
              </a:ext>
            </a:extLst>
          </p:cNvPr>
          <p:cNvSpPr txBox="1"/>
          <p:nvPr/>
        </p:nvSpPr>
        <p:spPr>
          <a:xfrm>
            <a:off x="681788" y="5380037"/>
            <a:ext cx="7515727" cy="52322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mpirun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–np 5 ../streamline &amp;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70B8F6-10B2-4E80-A342-0E8B752A26AD}"/>
              </a:ext>
            </a:extLst>
          </p:cNvPr>
          <p:cNvSpPr txBox="1"/>
          <p:nvPr/>
        </p:nvSpPr>
        <p:spPr>
          <a:xfrm>
            <a:off x="678779" y="4359275"/>
            <a:ext cx="7529765" cy="52322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nano filename</a:t>
            </a:r>
          </a:p>
        </p:txBody>
      </p:sp>
    </p:spTree>
    <p:extLst>
      <p:ext uri="{BB962C8B-B14F-4D97-AF65-F5344CB8AC3E}">
        <p14:creationId xmlns:p14="http://schemas.microsoft.com/office/powerpoint/2010/main" val="3681994242"/>
      </p:ext>
    </p:extLst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617A7C-0CBA-455D-B755-0B2E23769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/>
              <a:t>INPUT</a:t>
            </a:r>
            <a:endParaRPr lang="th-TH" altLang="en-US" sz="4000" b="1" dirty="0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5772FED2-C44B-478D-AE29-D330137A3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data</a:t>
            </a:r>
            <a:r>
              <a:rPr lang="th-TH" altLang="en-US" sz="2800" dirty="0"/>
              <a:t>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position, velocity</a:t>
            </a:r>
          </a:p>
          <a:p>
            <a:r>
              <a:rPr lang="en-US" altLang="en-US" sz="2800" dirty="0" err="1">
                <a:solidFill>
                  <a:srgbClr val="66FFFF"/>
                </a:solidFill>
              </a:rPr>
              <a:t>double_values</a:t>
            </a:r>
            <a:endParaRPr lang="th-TH" altLang="en-US" sz="2800" dirty="0">
              <a:solidFill>
                <a:srgbClr val="66FFFF"/>
              </a:solidFill>
            </a:endParaRPr>
          </a:p>
          <a:p>
            <a:r>
              <a:rPr lang="en-US" altLang="en-US" sz="2800" dirty="0" err="1">
                <a:solidFill>
                  <a:srgbClr val="66FFFF"/>
                </a:solidFill>
              </a:rPr>
              <a:t>int_values</a:t>
            </a:r>
            <a:endParaRPr lang="en-US" altLang="en-US" sz="2800" dirty="0">
              <a:solidFill>
                <a:srgbClr val="66FFFF"/>
              </a:solidFill>
            </a:endParaRPr>
          </a:p>
          <a:p>
            <a:r>
              <a:rPr lang="en-US" altLang="en-US" sz="2800" dirty="0">
                <a:solidFill>
                  <a:srgbClr val="FFFF00"/>
                </a:solidFill>
              </a:rPr>
              <a:t>setup</a:t>
            </a:r>
          </a:p>
          <a:p>
            <a:endParaRPr lang="th-TH" alt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2669D9-CA7A-4432-8E30-56BB9F35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57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617A7C-0CBA-455D-B755-0B2E23769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451556"/>
            <a:ext cx="8229600" cy="884238"/>
          </a:xfrm>
        </p:spPr>
        <p:txBody>
          <a:bodyPr>
            <a:normAutofit/>
          </a:bodyPr>
          <a:lstStyle/>
          <a:p>
            <a:r>
              <a:rPr lang="en-US" altLang="en-US" sz="4000" b="1" dirty="0"/>
              <a:t>data</a:t>
            </a:r>
            <a:endParaRPr lang="th-TH" alt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DFA8D-B3B1-4E74-8FFD-638A3C700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0" y="2092784"/>
            <a:ext cx="8868950" cy="400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No. |        x       |         y         |         z        |          x        |          y        |         z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D8235-E772-44C6-B8E9-503CBBCFA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"/>
          <a:stretch/>
        </p:blipFill>
        <p:spPr>
          <a:xfrm>
            <a:off x="112462" y="2567529"/>
            <a:ext cx="8940463" cy="1104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4AB5C-5613-4DA9-B3B5-9476C31C8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6" y="5211088"/>
            <a:ext cx="8961851" cy="11135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8A69C45-4170-4F92-A2C8-674DE5856F18}"/>
              </a:ext>
            </a:extLst>
          </p:cNvPr>
          <p:cNvSpPr txBox="1">
            <a:spLocks/>
          </p:cNvSpPr>
          <p:nvPr/>
        </p:nvSpPr>
        <p:spPr>
          <a:xfrm>
            <a:off x="46450" y="4769593"/>
            <a:ext cx="886895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No. |        x        |         y        |          z        |         </a:t>
            </a:r>
            <a:r>
              <a:rPr lang="en-US" sz="2000" dirty="0" err="1"/>
              <a:t>v</a:t>
            </a:r>
            <a:r>
              <a:rPr lang="en-US" sz="2000" baseline="-25000" dirty="0" err="1"/>
              <a:t>x</a:t>
            </a:r>
            <a:r>
              <a:rPr lang="en-US" sz="2000" dirty="0"/>
              <a:t>       |          </a:t>
            </a:r>
            <a:r>
              <a:rPr lang="en-US" sz="2000" dirty="0" err="1"/>
              <a:t>v</a:t>
            </a:r>
            <a:r>
              <a:rPr lang="en-US" sz="2000" baseline="-25000" dirty="0" err="1"/>
              <a:t>y</a:t>
            </a:r>
            <a:r>
              <a:rPr lang="en-US" sz="2000" dirty="0"/>
              <a:t>       |         </a:t>
            </a:r>
            <a:r>
              <a:rPr lang="en-US" sz="2000" dirty="0" err="1"/>
              <a:t>v</a:t>
            </a:r>
            <a:r>
              <a:rPr lang="en-US" sz="2000" baseline="-25000" dirty="0" err="1"/>
              <a:t>z</a:t>
            </a:r>
            <a:r>
              <a:rPr lang="en-US" sz="2000" dirty="0"/>
              <a:t>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FC9B9-CD53-4BE7-AE50-3D6DDAFF3646}"/>
              </a:ext>
            </a:extLst>
          </p:cNvPr>
          <p:cNvSpPr txBox="1"/>
          <p:nvPr/>
        </p:nvSpPr>
        <p:spPr>
          <a:xfrm>
            <a:off x="112462" y="1549363"/>
            <a:ext cx="8940463" cy="400110"/>
          </a:xfrm>
          <a:prstGeom prst="rect">
            <a:avLst/>
          </a:prstGeom>
          <a:solidFill>
            <a:srgbClr val="10CF9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Magnetic field lines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D73D-0279-4F94-A61B-9BE21691738B}"/>
              </a:ext>
            </a:extLst>
          </p:cNvPr>
          <p:cNvSpPr txBox="1"/>
          <p:nvPr/>
        </p:nvSpPr>
        <p:spPr>
          <a:xfrm>
            <a:off x="91074" y="4330422"/>
            <a:ext cx="8961851" cy="400110"/>
          </a:xfrm>
          <a:prstGeom prst="rect">
            <a:avLst/>
          </a:prstGeom>
          <a:solidFill>
            <a:srgbClr val="0F6FC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Particles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1AEA09-9F01-4F62-8B99-41F34918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0074114"/>
      </p:ext>
    </p:extLst>
  </p:cSld>
  <p:clrMapOvr>
    <a:masterClrMapping/>
  </p:clrMapOvr>
  <p:transition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617A7C-0CBA-455D-B755-0B2E23769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altLang="en-US" sz="4000" b="1" dirty="0" err="1"/>
              <a:t>int_values</a:t>
            </a:r>
            <a:endParaRPr lang="en-US" alt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0E32D-B861-4C3C-BE96-4054B416E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" r="926" b="2580"/>
          <a:stretch/>
        </p:blipFill>
        <p:spPr>
          <a:xfrm>
            <a:off x="2971800" y="1828800"/>
            <a:ext cx="5153655" cy="2349678"/>
          </a:xfrm>
          <a:prstGeom prst="rect">
            <a:avLst/>
          </a:prstGeom>
          <a:noFill/>
        </p:spPr>
      </p:pic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56F4246-C56E-4D48-9576-D21313CE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6430191-8F81-4D86-AD70-B0BF0ED79ED8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th-TH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E5448C-5831-49D4-BB9E-05F8847F1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191082"/>
            <a:ext cx="1981200" cy="1625114"/>
          </a:xfrm>
        </p:spPr>
        <p:txBody>
          <a:bodyPr>
            <a:normAutofit/>
          </a:bodyPr>
          <a:lstStyle/>
          <a:p>
            <a:r>
              <a:rPr lang="en-US" sz="2400" dirty="0"/>
              <a:t>iseed1</a:t>
            </a:r>
          </a:p>
          <a:p>
            <a:r>
              <a:rPr lang="en-US" sz="2400" dirty="0"/>
              <a:t>iseed2</a:t>
            </a:r>
          </a:p>
          <a:p>
            <a:r>
              <a:rPr lang="en-US" sz="2400" dirty="0"/>
              <a:t>iseed3</a:t>
            </a:r>
          </a:p>
        </p:txBody>
      </p:sp>
    </p:spTree>
    <p:extLst>
      <p:ext uri="{BB962C8B-B14F-4D97-AF65-F5344CB8AC3E}">
        <p14:creationId xmlns:p14="http://schemas.microsoft.com/office/powerpoint/2010/main" val="409955163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04902"/>
            <a:ext cx="9144000" cy="5053098"/>
          </a:xfrm>
        </p:spPr>
      </p:pic>
      <p:sp>
        <p:nvSpPr>
          <p:cNvPr id="7" name="Rectangle 6"/>
          <p:cNvSpPr/>
          <p:nvPr/>
        </p:nvSpPr>
        <p:spPr>
          <a:xfrm>
            <a:off x="0" y="175260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81200" y="4114800"/>
            <a:ext cx="33528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3886200"/>
            <a:ext cx="48768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15000" y="1981200"/>
            <a:ext cx="3429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96000" y="3810000"/>
            <a:ext cx="19812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24600" y="4191000"/>
            <a:ext cx="28194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00600" y="5562600"/>
            <a:ext cx="2819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905000"/>
            <a:ext cx="4953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048000"/>
            <a:ext cx="3886200" cy="381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362200" y="1828800"/>
            <a:ext cx="29718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86200" y="2895600"/>
            <a:ext cx="1066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934200" y="3200400"/>
            <a:ext cx="2209800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4724400" cy="914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Wind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828800" y="1676400"/>
            <a:ext cx="2514600" cy="838200"/>
          </a:xfrm>
          <a:prstGeom prst="wedgeRoundRectCallout">
            <a:avLst>
              <a:gd name="adj1" fmla="val 48848"/>
              <a:gd name="adj2" fmla="val 167489"/>
              <a:gd name="adj3" fmla="val 16667"/>
            </a:avLst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617A7C-0CBA-455D-B755-0B2E23769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altLang="en-US" sz="4000" b="1" dirty="0" err="1"/>
              <a:t>double_values</a:t>
            </a:r>
            <a:endParaRPr lang="en-US" alt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8B105-7451-4CB9-B3FA-76C835646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6" b="2350"/>
          <a:stretch/>
        </p:blipFill>
        <p:spPr>
          <a:xfrm>
            <a:off x="2743200" y="1600200"/>
            <a:ext cx="5986636" cy="3352799"/>
          </a:xfrm>
          <a:prstGeom prst="rect">
            <a:avLst/>
          </a:prstGeom>
          <a:noFill/>
        </p:spPr>
      </p:pic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05BBB851-CF65-468E-87DA-0BAF92BC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6430191-8F81-4D86-AD70-B0BF0ED79ED8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th-TH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A9E123-0A60-482A-B397-460435D8C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2133600" cy="3352798"/>
          </a:xfrm>
        </p:spPr>
        <p:txBody>
          <a:bodyPr>
            <a:normAutofit/>
          </a:bodyPr>
          <a:lstStyle/>
          <a:p>
            <a:r>
              <a:rPr lang="en-US" sz="2400" dirty="0" err="1"/>
              <a:t>eslab</a:t>
            </a:r>
            <a:endParaRPr lang="en-US" sz="2400" dirty="0"/>
          </a:p>
          <a:p>
            <a:r>
              <a:rPr lang="en-US" sz="2400" dirty="0"/>
              <a:t>e2d</a:t>
            </a:r>
          </a:p>
          <a:p>
            <a:r>
              <a:rPr lang="en-US" sz="2400" dirty="0"/>
              <a:t>alpha3</a:t>
            </a:r>
          </a:p>
        </p:txBody>
      </p:sp>
    </p:spTree>
    <p:extLst>
      <p:ext uri="{BB962C8B-B14F-4D97-AF65-F5344CB8AC3E}">
        <p14:creationId xmlns:p14="http://schemas.microsoft.com/office/powerpoint/2010/main" val="3906259700"/>
      </p:ext>
    </p:extLst>
  </p:cSld>
  <p:clrMapOvr>
    <a:masterClrMapping/>
  </p:clrMapOvr>
  <p:transition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617A7C-0CBA-455D-B755-0B2E23769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altLang="en-US" sz="4000" b="1" dirty="0"/>
              <a:t>setup</a:t>
            </a:r>
            <a:endParaRPr lang="th-TH" altLang="en-US" sz="4000" b="1" dirty="0"/>
          </a:p>
        </p:txBody>
      </p:sp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079D7507-A75C-4637-A238-9A6DA832C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038600" cy="4525963"/>
          </a:xfrm>
        </p:spPr>
        <p:txBody>
          <a:bodyPr/>
          <a:lstStyle/>
          <a:p>
            <a:r>
              <a:rPr lang="en-US" dirty="0" err="1"/>
              <a:t>output_filename</a:t>
            </a:r>
            <a:endParaRPr lang="en-US" dirty="0"/>
          </a:p>
          <a:p>
            <a:r>
              <a:rPr lang="en-US" dirty="0" err="1"/>
              <a:t>derivative_type</a:t>
            </a:r>
            <a:endParaRPr lang="en-US" dirty="0"/>
          </a:p>
          <a:p>
            <a:pPr lvl="1"/>
            <a:r>
              <a:rPr lang="en-US" dirty="0" err="1"/>
              <a:t>Magetic</a:t>
            </a:r>
            <a:r>
              <a:rPr lang="en-US" dirty="0"/>
              <a:t> field = 1</a:t>
            </a:r>
          </a:p>
          <a:p>
            <a:pPr lvl="1"/>
            <a:r>
              <a:rPr lang="en-US" dirty="0"/>
              <a:t>Particle = 2</a:t>
            </a:r>
          </a:p>
          <a:p>
            <a:r>
              <a:rPr lang="en-US" dirty="0" err="1"/>
              <a:t>field_type</a:t>
            </a:r>
            <a:endParaRPr lang="en-US" dirty="0"/>
          </a:p>
          <a:p>
            <a:r>
              <a:rPr lang="en-US" dirty="0"/>
              <a:t>nits</a:t>
            </a:r>
          </a:p>
          <a:p>
            <a:r>
              <a:rPr lang="en-US" dirty="0" err="1"/>
              <a:t>Det_t</a:t>
            </a:r>
            <a:endParaRPr lang="en-US" dirty="0"/>
          </a:p>
          <a:p>
            <a:r>
              <a:rPr lang="en-US" dirty="0" err="1"/>
              <a:t>dbob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51277-8325-4565-B40D-2FEF3DF5F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088" y="1600200"/>
            <a:ext cx="3586824" cy="4525963"/>
          </a:xfrm>
          <a:prstGeom prst="rect">
            <a:avLst/>
          </a:prstGeom>
          <a:noFill/>
        </p:spPr>
      </p:pic>
      <p:sp>
        <p:nvSpPr>
          <p:cNvPr id="73" name="Slide Number Placeholder 4">
            <a:extLst>
              <a:ext uri="{FF2B5EF4-FFF2-40B4-BE49-F238E27FC236}">
                <a16:creationId xmlns:a16="http://schemas.microsoft.com/office/drawing/2014/main" id="{ED33D5B3-7939-47D7-AB16-E3D23B1B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19FD78E-C870-4B40-B502-237E4B4F7C99}" type="slidenum">
              <a:rPr lang="en-US" smtClean="0"/>
              <a:pPr>
                <a:spcAft>
                  <a:spcPts val="600"/>
                </a:spcAft>
              </a:pPr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592277"/>
      </p:ext>
    </p:extLst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E95E05-832A-494E-ADA1-D3D4829E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Workshop Simulations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F4961-F8E5-4723-B505-A04D76DFE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Magnetic field lines in pure slab magnetic field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Magnetic field lines in pure 2D magnetic field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Magnetic field lines in 2D+slab magnetic field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Particles in a constant magnetic field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Particles in pure slab magnetic field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Particles in pure 2D magnetic field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Particles in 2D+slab magnetic field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39BDB-AA42-4008-BF75-4EB8A0B8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75487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F175-EE14-4FF9-AE6C-30C089312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0"/>
            <a:ext cx="8233853" cy="1348708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kern="1200" cap="none" dirty="0">
                <a:ln/>
                <a:solidFill>
                  <a:srgbClr val="FFC000"/>
                </a:solidFill>
              </a:rPr>
              <a:t>APPLICATION</a:t>
            </a:r>
            <a:r>
              <a:rPr lang="en-US" sz="4400" cap="none" dirty="0">
                <a:ln/>
                <a:solidFill>
                  <a:srgbClr val="FFC000"/>
                </a:solidFill>
              </a:rPr>
              <a:t>S</a:t>
            </a:r>
            <a:r>
              <a:rPr lang="en-US" sz="4400" kern="1200" cap="none" dirty="0">
                <a:ln/>
                <a:solidFill>
                  <a:srgbClr val="FFC000"/>
                </a:solidFill>
              </a:rPr>
              <a:t> TO RESEARCH</a:t>
            </a:r>
          </a:p>
        </p:txBody>
      </p:sp>
    </p:spTree>
    <p:extLst>
      <p:ext uri="{BB962C8B-B14F-4D97-AF65-F5344CB8AC3E}">
        <p14:creationId xmlns:p14="http://schemas.microsoft.com/office/powerpoint/2010/main" val="68777670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83CAE2-7FFF-4FBD-A5E2-44011CE7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2" y="130975"/>
            <a:ext cx="8229600" cy="960438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Publications</a:t>
            </a:r>
          </a:p>
        </p:txBody>
      </p:sp>
      <p:sp>
        <p:nvSpPr>
          <p:cNvPr id="53" name="Content Placeholder 4">
            <a:extLst>
              <a:ext uri="{FF2B5EF4-FFF2-40B4-BE49-F238E27FC236}">
                <a16:creationId xmlns:a16="http://schemas.microsoft.com/office/drawing/2014/main" id="{2C779E37-1D9E-4BDB-8AB2-F451274183A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4799" y="1187450"/>
            <a:ext cx="4114801" cy="5492930"/>
          </a:xfrm>
          <a:solidFill>
            <a:srgbClr val="0099FF">
              <a:alpha val="50196"/>
            </a:srgbClr>
          </a:solidFill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Ruffolo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2003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Ruffolo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2004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Chuychai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2005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Chuychai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2007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Tooprakai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2007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Ruffolo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2008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Seripienlert et al. 2010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Ghilea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2012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Ruffolo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2012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Snodin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2013a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Ruffolo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Matthaeus 2013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Snodin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2013b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Ruffolo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2013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Sonsettee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2015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Ruffolo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Matthaeus 2015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Tooprakai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2016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5905060D-B74D-4756-B809-E139849B47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B4BB847-A0F7-4590-AB23-250431D76744}" type="slidenum">
              <a:rPr lang="en-US"/>
              <a:pPr>
                <a:spcAft>
                  <a:spcPts val="600"/>
                </a:spcAft>
                <a:defRPr/>
              </a:pPr>
              <a:t>64</a:t>
            </a:fld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08275-07FC-43A1-9241-E5FE3E5AC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661" y="1187450"/>
            <a:ext cx="1828800" cy="1521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0EC412-7DBA-43B7-83B6-FB8D9B67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661" y="4872302"/>
            <a:ext cx="1828800" cy="1808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D9B814-67B5-4A55-9DF4-B91869476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740" y="3357063"/>
            <a:ext cx="2286000" cy="33506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6636B4-917F-4BE8-ACB7-D83C614E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1162414"/>
            <a:ext cx="2286000" cy="2052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0CDEED-F4EE-46CB-9E90-68EBE18BA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661" y="2899815"/>
            <a:ext cx="1828800" cy="18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51654"/>
      </p:ext>
    </p:extLst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786" y="3571876"/>
            <a:ext cx="7786742" cy="2143140"/>
          </a:xfrm>
        </p:spPr>
        <p:txBody>
          <a:bodyPr>
            <a:normAutofit/>
          </a:bodyPr>
          <a:lstStyle/>
          <a:p>
            <a:pPr algn="l">
              <a:buFontTx/>
              <a:buNone/>
            </a:pP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Dropouts refer to discontinuous data where </a:t>
            </a:r>
          </a:p>
          <a:p>
            <a:pPr algn="l">
              <a:buFontTx/>
              <a:buNone/>
            </a:pP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intensity of SEPs repeatedly disappears </a:t>
            </a:r>
          </a:p>
          <a:p>
            <a:pPr algn="l">
              <a:buFontTx/>
              <a:buNone/>
            </a:pPr>
            <a:r>
              <a:rPr lang="en-US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reappears.</a:t>
            </a:r>
            <a:endParaRPr lang="th-TH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341" name="Rectangle 5"/>
          <p:cNvSpPr>
            <a:spLocks noChangeArrowheads="1"/>
          </p:cNvSpPr>
          <p:nvPr/>
        </p:nvSpPr>
        <p:spPr bwMode="auto">
          <a:xfrm>
            <a:off x="2714612" y="2428868"/>
            <a:ext cx="398666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What are dropouts?</a:t>
            </a:r>
            <a:endParaRPr lang="th-TH" sz="34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571480"/>
            <a:ext cx="6762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Dropout phenomena from observations</a:t>
            </a:r>
          </a:p>
        </p:txBody>
      </p:sp>
    </p:spTree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1500174"/>
            <a:ext cx="4143404" cy="4714908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a) Energy of H-Fe ions (in units of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MeV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nucleon</a:t>
            </a:r>
            <a:r>
              <a:rPr lang="en-US" sz="24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-1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 vs. arrival time at 1 AU for the impulsive flare event of 1999 January 9.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b) H-Fe counts vs. time in smoothed, ~14 minute bins.</a:t>
            </a:r>
          </a:p>
          <a:p>
            <a:pPr algn="l">
              <a:lnSpc>
                <a:spcPct val="80000"/>
              </a:lnSpc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lnSpc>
                <a:spcPct val="80000"/>
              </a:lnSpc>
              <a:buClr>
                <a:schemeClr val="tx2"/>
              </a:buClr>
            </a:pPr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Observations from ACE showed the SEPs near Earth repeatedly disappears and reappears, indicating a filamentary distribution of SEPs and little diffusion across these boundaries.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43364" name="Group 4"/>
          <p:cNvGrpSpPr>
            <a:grpSpLocks/>
          </p:cNvGrpSpPr>
          <p:nvPr/>
        </p:nvGrpSpPr>
        <p:grpSpPr bwMode="auto">
          <a:xfrm>
            <a:off x="-14286" y="1344633"/>
            <a:ext cx="4800600" cy="4941887"/>
            <a:chOff x="0" y="1124"/>
            <a:chExt cx="3024" cy="3113"/>
          </a:xfrm>
        </p:grpSpPr>
        <p:pic>
          <p:nvPicPr>
            <p:cNvPr id="143365" name="Picture 5" descr="Pictur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" y="1124"/>
              <a:ext cx="2669" cy="3113"/>
            </a:xfrm>
            <a:prstGeom prst="rect">
              <a:avLst/>
            </a:prstGeom>
            <a:noFill/>
          </p:spPr>
        </p:pic>
        <p:sp>
          <p:nvSpPr>
            <p:cNvPr id="143366" name="Text Box 6"/>
            <p:cNvSpPr txBox="1">
              <a:spLocks noChangeArrowheads="1"/>
            </p:cNvSpPr>
            <p:nvPr/>
          </p:nvSpPr>
          <p:spPr bwMode="auto">
            <a:xfrm>
              <a:off x="0" y="2880"/>
              <a:ext cx="3024" cy="7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th-TH" sz="2800" dirty="0">
                  <a:solidFill>
                    <a:srgbClr val="000000"/>
                  </a:solidFill>
                  <a:latin typeface="Angsana New" pitchFamily="18" charset="-34"/>
                </a:rPr>
                <a:t>                                                               date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th-TH" sz="2800" dirty="0">
                  <a:solidFill>
                    <a:srgbClr val="000000"/>
                  </a:solidFill>
                  <a:latin typeface="Angsana New" pitchFamily="18" charset="-34"/>
                </a:rPr>
                <a:t>1/9/1999         1/10/1999        1/ 11/1999</a:t>
              </a:r>
              <a:endParaRPr lang="th-TH" sz="2800" b="1" dirty="0">
                <a:solidFill>
                  <a:srgbClr val="000000"/>
                </a:solidFill>
                <a:latin typeface="Angsana New" pitchFamily="18" charset="-34"/>
              </a:endParaRPr>
            </a:p>
          </p:txBody>
        </p:sp>
      </p:grpSp>
      <p:sp>
        <p:nvSpPr>
          <p:cNvPr id="143367" name="Rectangle 7"/>
          <p:cNvSpPr>
            <a:spLocks noChangeArrowheads="1"/>
          </p:cNvSpPr>
          <p:nvPr/>
        </p:nvSpPr>
        <p:spPr bwMode="auto">
          <a:xfrm>
            <a:off x="706439" y="5500702"/>
            <a:ext cx="3457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Image credit: Mazur et al. 2000</a:t>
            </a:r>
            <a:endParaRPr lang="th-TH" sz="2000" dirty="0">
              <a:solidFill>
                <a:srgbClr val="000000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06" y="403190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Observations from </a:t>
            </a:r>
            <a:r>
              <a:rPr lang="en-US" sz="2800" b="1" i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Advanced Composition Explorer</a:t>
            </a:r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(ACE)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[Mazur et al. 2000]</a:t>
            </a:r>
          </a:p>
        </p:txBody>
      </p:sp>
    </p:spTree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179388" y="274625"/>
            <a:ext cx="87137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Observations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i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Interplanetary</a:t>
            </a:r>
            <a:r>
              <a:rPr lang="th-TH" sz="24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i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Monitoring</a:t>
            </a:r>
            <a:r>
              <a:rPr lang="th-TH" sz="24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i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Platform</a:t>
            </a:r>
            <a:r>
              <a:rPr lang="en-US" sz="24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8</a:t>
            </a:r>
            <a:r>
              <a:rPr lang="th-TH" sz="24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th-TH" sz="2400" b="1" i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IMP</a:t>
            </a:r>
            <a:r>
              <a:rPr lang="th-TH" sz="24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sz="24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8</a:t>
            </a:r>
            <a:r>
              <a:rPr lang="th-TH" sz="24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th-TH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near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Earth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i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Ulysses</a:t>
            </a:r>
            <a:r>
              <a:rPr lang="th-TH" sz="2400" b="1" i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 2-2.8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AU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South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pole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th-TH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h-TH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Sun</a:t>
            </a:r>
            <a:endParaRPr lang="th-TH" sz="2400" b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 algn="r">
              <a:spcBef>
                <a:spcPct val="20000"/>
              </a:spcBef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[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McKibben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et al. 2001]</a:t>
            </a:r>
            <a:endParaRPr lang="th-TH" sz="2400" b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6046788" y="1571612"/>
            <a:ext cx="30972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Observations from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the IMP-8 and   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Ulysses spacecraft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indicate that the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particles </a:t>
            </a:r>
            <a:r>
              <a:rPr lang="en-US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undergo </a:t>
            </a:r>
          </a:p>
          <a:p>
            <a:r>
              <a:rPr lang="en-US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substantial lateral </a:t>
            </a:r>
          </a:p>
          <a:p>
            <a:r>
              <a:rPr lang="en-US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diffusion,   </a:t>
            </a:r>
          </a:p>
          <a:p>
            <a:r>
              <a:rPr lang="en-US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spreading </a:t>
            </a:r>
          </a:p>
          <a:p>
            <a:r>
              <a:rPr lang="en-US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throughout the </a:t>
            </a:r>
          </a:p>
          <a:p>
            <a:r>
              <a:rPr lang="en-US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entire inner solar </a:t>
            </a:r>
          </a:p>
          <a:p>
            <a:r>
              <a:rPr lang="en-US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system within a </a:t>
            </a:r>
          </a:p>
          <a:p>
            <a:r>
              <a:rPr lang="en-US" sz="24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few days.</a:t>
            </a:r>
            <a:endParaRPr lang="th-TH" sz="2400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4388" name="Picture 4" descr="UlyssesLo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125538"/>
            <a:ext cx="5157788" cy="3103562"/>
          </a:xfrm>
          <a:prstGeom prst="rect">
            <a:avLst/>
          </a:prstGeom>
          <a:noFill/>
        </p:spPr>
      </p:pic>
      <p:pic>
        <p:nvPicPr>
          <p:cNvPr id="144389" name="Picture 5" descr="fig2Mckib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57650"/>
            <a:ext cx="619283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2FF64B-B2BF-40D8-9BA7-BA48C670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67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487376"/>
            <a:ext cx="8532813" cy="762000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paradox observations of SEPs </a:t>
            </a:r>
            <a:endParaRPr lang="th-TH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5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2836876"/>
            <a:ext cx="4032250" cy="2592388"/>
          </a:xfrm>
          <a:solidFill>
            <a:srgbClr val="4FCEFF">
              <a:alpha val="30196"/>
            </a:srgb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j-lt"/>
              </a:rPr>
              <a:t>SEPs from impulsive solar flares can exhibit “dropouts.”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+mj-lt"/>
              </a:rPr>
              <a:t>The density of SEP in space is </a:t>
            </a:r>
            <a:r>
              <a:rPr lang="en-US" sz="2400" dirty="0">
                <a:solidFill>
                  <a:srgbClr val="33CCFF"/>
                </a:solidFill>
                <a:latin typeface="+mj-lt"/>
              </a:rPr>
              <a:t>highly inhomogeneous.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+mj-lt"/>
              </a:rPr>
              <a:t>This seems to </a:t>
            </a:r>
            <a:r>
              <a:rPr lang="en-US" sz="2400" dirty="0">
                <a:solidFill>
                  <a:srgbClr val="33CCFF"/>
                </a:solidFill>
                <a:latin typeface="+mj-lt"/>
              </a:rPr>
              <a:t>imply very little lateral diffusion.</a:t>
            </a:r>
            <a:endParaRPr lang="th-TH" sz="2400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4859338" y="2836876"/>
            <a:ext cx="3998942" cy="1938992"/>
          </a:xfrm>
          <a:prstGeom prst="rect">
            <a:avLst/>
          </a:prstGeom>
          <a:solidFill>
            <a:srgbClr val="FFC000">
              <a:alpha val="3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latin typeface="+mj-lt"/>
              </a:rPr>
              <a:t>  SEPs spread throughout </a:t>
            </a:r>
          </a:p>
          <a:p>
            <a:r>
              <a:rPr lang="en-US" sz="2400" dirty="0">
                <a:latin typeface="+mj-lt"/>
              </a:rPr>
              <a:t>    the  entire inner solar. </a:t>
            </a:r>
          </a:p>
          <a:p>
            <a:r>
              <a:rPr lang="en-US" sz="2400" dirty="0">
                <a:latin typeface="+mj-lt"/>
              </a:rPr>
              <a:t>    system within a few days. </a:t>
            </a:r>
          </a:p>
          <a:p>
            <a:pPr>
              <a:buFontTx/>
              <a:buChar char="•"/>
            </a:pPr>
            <a:r>
              <a:rPr lang="th-TH" sz="2400" dirty="0">
                <a:latin typeface="+mj-lt"/>
              </a:rPr>
              <a:t>  </a:t>
            </a:r>
            <a:r>
              <a:rPr lang="en-US" sz="2400" dirty="0">
                <a:latin typeface="+mj-lt"/>
              </a:rPr>
              <a:t> </a:t>
            </a:r>
            <a:r>
              <a:rPr lang="th-TH" sz="2400" dirty="0" err="1">
                <a:solidFill>
                  <a:srgbClr val="FF9933"/>
                </a:solidFill>
                <a:latin typeface="+mj-lt"/>
              </a:rPr>
              <a:t>Rapid</a:t>
            </a:r>
            <a:r>
              <a:rPr lang="th-TH" sz="2400" dirty="0">
                <a:solidFill>
                  <a:srgbClr val="FF9933"/>
                </a:solidFill>
                <a:latin typeface="+mj-lt"/>
              </a:rPr>
              <a:t> </a:t>
            </a:r>
            <a:r>
              <a:rPr lang="th-TH" sz="2400" dirty="0" err="1">
                <a:solidFill>
                  <a:srgbClr val="FF9933"/>
                </a:solidFill>
                <a:latin typeface="+mj-lt"/>
              </a:rPr>
              <a:t>lateral</a:t>
            </a:r>
            <a:r>
              <a:rPr lang="th-TH" sz="2400" dirty="0">
                <a:solidFill>
                  <a:srgbClr val="FF9933"/>
                </a:solidFill>
                <a:latin typeface="+mj-lt"/>
              </a:rPr>
              <a:t> </a:t>
            </a:r>
            <a:r>
              <a:rPr lang="th-TH" sz="2400" dirty="0" err="1">
                <a:solidFill>
                  <a:srgbClr val="FF9933"/>
                </a:solidFill>
                <a:latin typeface="+mj-lt"/>
              </a:rPr>
              <a:t>diffusion</a:t>
            </a:r>
            <a:r>
              <a:rPr lang="th-TH" sz="2400" dirty="0">
                <a:solidFill>
                  <a:srgbClr val="FF9933"/>
                </a:solidFill>
                <a:latin typeface="+mj-lt"/>
              </a:rPr>
              <a:t> </a:t>
            </a:r>
          </a:p>
          <a:p>
            <a:r>
              <a:rPr lang="th-TH" sz="2400" dirty="0">
                <a:solidFill>
                  <a:srgbClr val="FF9933"/>
                </a:solidFill>
                <a:latin typeface="+mj-lt"/>
              </a:rPr>
              <a:t>    </a:t>
            </a:r>
            <a:r>
              <a:rPr lang="en-US" sz="2400" dirty="0">
                <a:solidFill>
                  <a:srgbClr val="FF9933"/>
                </a:solidFill>
                <a:latin typeface="+mj-lt"/>
              </a:rPr>
              <a:t>  </a:t>
            </a:r>
            <a:r>
              <a:rPr lang="th-TH" sz="2400" dirty="0" err="1">
                <a:solidFill>
                  <a:srgbClr val="FF9933"/>
                </a:solidFill>
                <a:latin typeface="+mj-lt"/>
              </a:rPr>
              <a:t>of</a:t>
            </a:r>
            <a:r>
              <a:rPr lang="th-TH" sz="2400" dirty="0">
                <a:solidFill>
                  <a:srgbClr val="FF9933"/>
                </a:solidFill>
                <a:latin typeface="+mj-lt"/>
              </a:rPr>
              <a:t> </a:t>
            </a:r>
            <a:r>
              <a:rPr lang="th-TH" sz="2400" dirty="0" err="1">
                <a:solidFill>
                  <a:srgbClr val="FF9933"/>
                </a:solidFill>
                <a:latin typeface="+mj-lt"/>
              </a:rPr>
              <a:t>magnetic</a:t>
            </a:r>
            <a:r>
              <a:rPr lang="th-TH" sz="2400" dirty="0">
                <a:solidFill>
                  <a:srgbClr val="FF9933"/>
                </a:solidFill>
                <a:latin typeface="+mj-lt"/>
              </a:rPr>
              <a:t> </a:t>
            </a:r>
            <a:r>
              <a:rPr lang="th-TH" sz="2400" dirty="0" err="1">
                <a:solidFill>
                  <a:srgbClr val="FF9933"/>
                </a:solidFill>
                <a:latin typeface="+mj-lt"/>
              </a:rPr>
              <a:t>field</a:t>
            </a:r>
            <a:r>
              <a:rPr lang="th-TH" sz="2400" dirty="0">
                <a:solidFill>
                  <a:srgbClr val="FF9933"/>
                </a:solidFill>
                <a:latin typeface="+mj-lt"/>
              </a:rPr>
              <a:t> </a:t>
            </a:r>
            <a:r>
              <a:rPr lang="th-TH" sz="2400" dirty="0" err="1">
                <a:solidFill>
                  <a:srgbClr val="FF9933"/>
                </a:solidFill>
                <a:latin typeface="+mj-lt"/>
              </a:rPr>
              <a:t>lines.</a:t>
            </a:r>
            <a:endParaRPr lang="th-TH" sz="2400" dirty="0">
              <a:solidFill>
                <a:srgbClr val="FF9933"/>
              </a:solidFill>
              <a:latin typeface="+mj-lt"/>
            </a:endParaRP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1258888" y="2173301"/>
            <a:ext cx="2500621" cy="492443"/>
          </a:xfrm>
          <a:prstGeom prst="rect">
            <a:avLst/>
          </a:prstGeom>
          <a:solidFill>
            <a:srgbClr val="4FCEFF">
              <a:alpha val="3019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33CCFF"/>
                </a:solidFill>
                <a:latin typeface="+mj-lt"/>
              </a:rPr>
              <a:t>ACE spacecraft</a:t>
            </a:r>
            <a:endParaRPr lang="th-TH" sz="2600" b="1" dirty="0">
              <a:solidFill>
                <a:srgbClr val="33CCFF"/>
              </a:solidFill>
              <a:latin typeface="+mj-lt"/>
            </a:endParaRP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5292725" y="2187589"/>
            <a:ext cx="3028393" cy="492443"/>
          </a:xfrm>
          <a:prstGeom prst="rect">
            <a:avLst/>
          </a:prstGeom>
          <a:solidFill>
            <a:srgbClr val="FFC000">
              <a:alpha val="3019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th-TH" sz="2600" b="1" dirty="0" err="1">
                <a:solidFill>
                  <a:srgbClr val="FF9966"/>
                </a:solidFill>
                <a:latin typeface="+mj-lt"/>
                <a:cs typeface="Arial" charset="0"/>
              </a:rPr>
              <a:t>Ulysses</a:t>
            </a:r>
            <a:r>
              <a:rPr lang="th-TH" sz="2600" b="1" dirty="0">
                <a:solidFill>
                  <a:srgbClr val="FF9966"/>
                </a:solidFill>
                <a:latin typeface="+mj-lt"/>
              </a:rPr>
              <a:t> </a:t>
            </a:r>
            <a:r>
              <a:rPr lang="en-US" sz="2600" b="1" dirty="0">
                <a:solidFill>
                  <a:srgbClr val="FF9966"/>
                </a:solidFill>
                <a:latin typeface="+mj-lt"/>
              </a:rPr>
              <a:t>and </a:t>
            </a:r>
            <a:r>
              <a:rPr lang="th-TH" sz="2600" b="1" dirty="0" err="1">
                <a:solidFill>
                  <a:srgbClr val="FF9966"/>
                </a:solidFill>
                <a:latin typeface="+mj-lt"/>
                <a:cs typeface="Arial" charset="0"/>
              </a:rPr>
              <a:t>IMP</a:t>
            </a:r>
            <a:r>
              <a:rPr lang="th-TH" sz="2600" b="1" dirty="0">
                <a:solidFill>
                  <a:srgbClr val="FF9966"/>
                </a:solidFill>
                <a:latin typeface="+mj-lt"/>
                <a:cs typeface="Arial" charset="0"/>
              </a:rPr>
              <a:t>-</a:t>
            </a:r>
            <a:r>
              <a:rPr lang="en-US" sz="2600" b="1" dirty="0">
                <a:solidFill>
                  <a:srgbClr val="FF9966"/>
                </a:solidFill>
                <a:latin typeface="+mj-lt"/>
                <a:cs typeface="Arial" charset="0"/>
              </a:rPr>
              <a:t>8</a:t>
            </a:r>
            <a:endParaRPr lang="th-TH" sz="2600" b="1" dirty="0">
              <a:solidFill>
                <a:srgbClr val="FF9966"/>
              </a:solidFill>
              <a:latin typeface="+mj-lt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35FAE6-024B-4AAA-989C-4976AA5E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68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928662" y="1714488"/>
            <a:ext cx="7559675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" pitchFamily="34" charset="0"/>
              </a:rPr>
              <a:t>They considered a </a:t>
            </a:r>
            <a:r>
              <a:rPr lang="en-US" sz="2800" dirty="0">
                <a:solidFill>
                  <a:srgbClr val="FFC000"/>
                </a:solidFill>
                <a:latin typeface="Calibri" pitchFamily="34" charset="0"/>
              </a:rPr>
              <a:t>two-component model </a:t>
            </a:r>
            <a:r>
              <a:rPr lang="en-US" sz="2800" dirty="0">
                <a:latin typeface="Calibri" pitchFamily="34" charset="0"/>
              </a:rPr>
              <a:t>for the magnetic field turbulence, motivated by observations of solar wind turbulence (</a:t>
            </a:r>
            <a:r>
              <a:rPr lang="en-US" sz="2800" dirty="0" err="1">
                <a:latin typeface="Calibri" pitchFamily="34" charset="0"/>
              </a:rPr>
              <a:t>Matthaeus</a:t>
            </a:r>
            <a:r>
              <a:rPr lang="en-US" sz="2800" dirty="0">
                <a:latin typeface="Calibri" pitchFamily="34" charset="0"/>
              </a:rPr>
              <a:t> et al. 1990).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" pitchFamily="34" charset="0"/>
              </a:rPr>
              <a:t>They suggested the idea of </a:t>
            </a:r>
            <a:r>
              <a:rPr lang="en-US" sz="2800" dirty="0">
                <a:solidFill>
                  <a:srgbClr val="FFC000"/>
                </a:solidFill>
                <a:latin typeface="Calibri" pitchFamily="34" charset="0"/>
              </a:rPr>
              <a:t>conditional statistics </a:t>
            </a:r>
            <a:r>
              <a:rPr lang="en-US" sz="2800" dirty="0">
                <a:latin typeface="Calibri" pitchFamily="34" charset="0"/>
              </a:rPr>
              <a:t>to explain the contradictory observations.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" pitchFamily="34" charset="0"/>
              </a:rPr>
              <a:t>Their idea can explain both the ACE observations of dropouts and the IMP-8/Ulysses observations of rapid diffusion of SEPs under normal solar wind conditions.  </a:t>
            </a:r>
            <a:endParaRPr lang="th-TH" sz="2800" dirty="0">
              <a:latin typeface="Calibri" pitchFamily="34" charset="0"/>
            </a:endParaRP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360321" y="556266"/>
            <a:ext cx="869635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Topological trapping (</a:t>
            </a:r>
            <a:r>
              <a:rPr 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Ruffolo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et al. 2003)</a:t>
            </a:r>
            <a:endParaRPr lang="th-TH" sz="40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D7BAD6-70BB-4F92-9FED-82D9535D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69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04902"/>
            <a:ext cx="9144000" cy="5053098"/>
          </a:xfrm>
        </p:spPr>
      </p:pic>
      <p:sp>
        <p:nvSpPr>
          <p:cNvPr id="7" name="Rectangle 6"/>
          <p:cNvSpPr/>
          <p:nvPr/>
        </p:nvSpPr>
        <p:spPr>
          <a:xfrm>
            <a:off x="0" y="175260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905000"/>
            <a:ext cx="4953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86200" y="2895600"/>
            <a:ext cx="1066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1143000" y="1600200"/>
            <a:ext cx="4419600" cy="685800"/>
          </a:xfrm>
          <a:prstGeom prst="wedgeRoundRectCallout">
            <a:avLst>
              <a:gd name="adj1" fmla="val -1719"/>
              <a:gd name="adj2" fmla="val 283324"/>
              <a:gd name="adj3" fmla="val 16667"/>
            </a:avLst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447800"/>
            <a:ext cx="4419600" cy="914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Interplanetary Magnetic Field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5720" y="1214422"/>
            <a:ext cx="4071966" cy="68580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O-points are local minima or maxima</a:t>
            </a:r>
          </a:p>
          <a:p>
            <a:r>
              <a:rPr lang="en-US" sz="2800" dirty="0">
                <a:solidFill>
                  <a:schemeClr val="tx1"/>
                </a:solidFill>
                <a:latin typeface="Calibri" pitchFamily="34" charset="0"/>
              </a:rPr>
              <a:t>X-points are saddle points of </a:t>
            </a:r>
            <a:r>
              <a:rPr lang="en-US" sz="2800" i="1" dirty="0">
                <a:solidFill>
                  <a:schemeClr val="tx1"/>
                </a:solidFill>
                <a:latin typeface="Calibri" pitchFamily="34" charset="0"/>
              </a:rPr>
              <a:t>a(</a:t>
            </a:r>
            <a:r>
              <a:rPr lang="en-US" sz="2800" i="1" dirty="0" err="1">
                <a:solidFill>
                  <a:schemeClr val="tx1"/>
                </a:solidFill>
                <a:latin typeface="Calibri" pitchFamily="34" charset="0"/>
              </a:rPr>
              <a:t>x,y</a:t>
            </a:r>
            <a:r>
              <a:rPr lang="en-US" sz="2800" i="1" dirty="0">
                <a:solidFill>
                  <a:schemeClr val="tx1"/>
                </a:solidFill>
                <a:latin typeface="Calibri" pitchFamily="34" charset="0"/>
              </a:rPr>
              <a:t>)</a:t>
            </a:r>
            <a:endParaRPr lang="th-TH" sz="2800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50533" name="Picture 4" descr="fig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992262"/>
            <a:ext cx="4300533" cy="415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4" name="Text Box 5"/>
          <p:cNvSpPr txBox="1">
            <a:spLocks noChangeArrowheads="1"/>
          </p:cNvSpPr>
          <p:nvPr/>
        </p:nvSpPr>
        <p:spPr bwMode="auto">
          <a:xfrm>
            <a:off x="504823" y="6134122"/>
            <a:ext cx="3781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Image credit: </a:t>
            </a:r>
            <a:r>
              <a:rPr lang="en-US" dirty="0" err="1"/>
              <a:t>Chuychai</a:t>
            </a:r>
            <a:r>
              <a:rPr lang="en-US" dirty="0"/>
              <a:t> et al. 2007</a:t>
            </a:r>
            <a:endParaRPr lang="th-TH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14876" y="1714488"/>
            <a:ext cx="4357686" cy="235745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field lines near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O-points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are temporarily trapped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lvl="0" indent="-320040" fontAlgn="auto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2400" dirty="0">
                <a:latin typeface="Calibri" pitchFamily="34" charset="0"/>
              </a:rPr>
              <a:t>       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 field lines near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X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-points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spread rapidly in the lateral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directions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9124" y="4479926"/>
            <a:ext cx="4286248" cy="1592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All magnetic field lines have escaped their temporary topological traps and undergo substantial lateral diffusion.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795483" y="3998245"/>
            <a:ext cx="3348417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Over a long distance scale: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</a:t>
            </a:r>
            <a:endParaRPr lang="th-TH" sz="22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295469"/>
            <a:ext cx="603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Conditional Statistics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429124" y="1214422"/>
            <a:ext cx="4450321" cy="430887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Over an intermediate distance scale:</a:t>
            </a:r>
            <a:endParaRPr lang="th-TH" sz="22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2066" y="2428868"/>
            <a:ext cx="307183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Topological trapping!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5809117"/>
      </p:ext>
    </p:extLst>
  </p:cSld>
  <p:clrMapOvr>
    <a:masterClrMapping/>
  </p:clrMapOvr>
  <p:transition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4" name="Rectangle 14"/>
          <p:cNvSpPr>
            <a:spLocks noChangeArrowheads="1"/>
          </p:cNvSpPr>
          <p:nvPr/>
        </p:nvSpPr>
        <p:spPr bwMode="auto">
          <a:xfrm>
            <a:off x="4763" y="1196975"/>
            <a:ext cx="668337" cy="44386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30319" y="357166"/>
            <a:ext cx="6227763" cy="762000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Conditional Statistics</a:t>
            </a:r>
            <a:endParaRPr lang="th-TH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04" name="Text Box 5"/>
          <p:cNvSpPr txBox="1">
            <a:spLocks noChangeArrowheads="1"/>
          </p:cNvSpPr>
          <p:nvPr/>
        </p:nvSpPr>
        <p:spPr bwMode="auto">
          <a:xfrm>
            <a:off x="900113" y="5734050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Image credit: </a:t>
            </a:r>
            <a:r>
              <a:rPr lang="en-US" dirty="0" err="1"/>
              <a:t>Chuychai</a:t>
            </a:r>
            <a:r>
              <a:rPr lang="en-US" dirty="0"/>
              <a:t> et al. 2007</a:t>
            </a:r>
            <a:endParaRPr lang="th-TH" dirty="0"/>
          </a:p>
        </p:txBody>
      </p:sp>
      <p:pic>
        <p:nvPicPr>
          <p:cNvPr id="153605" name="Picture 7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96975"/>
            <a:ext cx="5400675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3" name="Text Box 13"/>
          <p:cNvSpPr txBox="1">
            <a:spLocks noChangeArrowheads="1"/>
          </p:cNvSpPr>
          <p:nvPr/>
        </p:nvSpPr>
        <p:spPr bwMode="auto">
          <a:xfrm rot="-139128">
            <a:off x="550863" y="1989138"/>
            <a:ext cx="64770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333333"/>
              </a:solidFill>
              <a:cs typeface="Tahoma" pitchFamily="34" charset="0"/>
            </a:endParaRPr>
          </a:p>
        </p:txBody>
      </p:sp>
      <p:sp>
        <p:nvSpPr>
          <p:cNvPr id="153606" name="Rectangle 3"/>
          <p:cNvSpPr>
            <a:spLocks noChangeArrowheads="1"/>
          </p:cNvSpPr>
          <p:nvPr/>
        </p:nvSpPr>
        <p:spPr bwMode="auto">
          <a:xfrm>
            <a:off x="5795963" y="1196975"/>
            <a:ext cx="3348037" cy="44418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n-US" sz="2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n-US" sz="2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Blue lines: field lines that start near an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X-point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n-US" sz="2400" b="1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Red lines: field lines that start near an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O-point</a:t>
            </a:r>
          </a:p>
        </p:txBody>
      </p:sp>
      <p:sp>
        <p:nvSpPr>
          <p:cNvPr id="71695" name="AutoShape 15"/>
          <p:cNvSpPr>
            <a:spLocks noChangeArrowheads="1"/>
          </p:cNvSpPr>
          <p:nvPr/>
        </p:nvSpPr>
        <p:spPr bwMode="auto">
          <a:xfrm rot="741497">
            <a:off x="1335088" y="4295775"/>
            <a:ext cx="3810000" cy="646113"/>
          </a:xfrm>
          <a:prstGeom prst="parallelogram">
            <a:avLst>
              <a:gd name="adj" fmla="val 147420"/>
            </a:avLst>
          </a:prstGeom>
          <a:solidFill>
            <a:schemeClr val="tx1">
              <a:alpha val="7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AutoShape 15"/>
          <p:cNvSpPr>
            <a:spLocks noChangeArrowheads="1"/>
          </p:cNvSpPr>
          <p:nvPr/>
        </p:nvSpPr>
        <p:spPr bwMode="auto">
          <a:xfrm rot="741497">
            <a:off x="1330325" y="4170363"/>
            <a:ext cx="3810000" cy="646112"/>
          </a:xfrm>
          <a:prstGeom prst="parallelogram">
            <a:avLst>
              <a:gd name="adj" fmla="val 147420"/>
            </a:avLst>
          </a:prstGeom>
          <a:solidFill>
            <a:schemeClr val="tx1">
              <a:alpha val="7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AutoShape 15"/>
          <p:cNvSpPr>
            <a:spLocks noChangeArrowheads="1"/>
          </p:cNvSpPr>
          <p:nvPr/>
        </p:nvSpPr>
        <p:spPr bwMode="auto">
          <a:xfrm rot="741497">
            <a:off x="1331913" y="4010025"/>
            <a:ext cx="3810000" cy="646113"/>
          </a:xfrm>
          <a:prstGeom prst="parallelogram">
            <a:avLst>
              <a:gd name="adj" fmla="val 147420"/>
            </a:avLst>
          </a:prstGeom>
          <a:solidFill>
            <a:schemeClr val="tx1">
              <a:alpha val="7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 rot="741497">
            <a:off x="1314450" y="3706813"/>
            <a:ext cx="3810000" cy="646112"/>
          </a:xfrm>
          <a:prstGeom prst="parallelogram">
            <a:avLst>
              <a:gd name="adj" fmla="val 147420"/>
            </a:avLst>
          </a:prstGeom>
          <a:solidFill>
            <a:schemeClr val="tx1">
              <a:alpha val="7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 rot="741497">
            <a:off x="1295400" y="3122613"/>
            <a:ext cx="3810000" cy="646112"/>
          </a:xfrm>
          <a:prstGeom prst="parallelogram">
            <a:avLst>
              <a:gd name="adj" fmla="val 147420"/>
            </a:avLst>
          </a:prstGeom>
          <a:solidFill>
            <a:schemeClr val="tx1">
              <a:alpha val="7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 rot="741497">
            <a:off x="1249363" y="1941513"/>
            <a:ext cx="3810000" cy="646112"/>
          </a:xfrm>
          <a:prstGeom prst="parallelogram">
            <a:avLst>
              <a:gd name="adj" fmla="val 147420"/>
            </a:avLst>
          </a:prstGeom>
          <a:solidFill>
            <a:schemeClr val="tx1">
              <a:alpha val="7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16" name="Text Box 16"/>
          <p:cNvSpPr txBox="1">
            <a:spLocks noChangeArrowheads="1"/>
          </p:cNvSpPr>
          <p:nvPr/>
        </p:nvSpPr>
        <p:spPr bwMode="auto">
          <a:xfrm rot="16005619">
            <a:off x="57944" y="3047206"/>
            <a:ext cx="806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333333"/>
                </a:solidFill>
                <a:latin typeface="Calibri" pitchFamily="34" charset="0"/>
                <a:cs typeface="Tahoma" pitchFamily="34" charset="0"/>
              </a:rPr>
              <a:t>Z (AU)</a:t>
            </a:r>
            <a:endParaRPr lang="th-TH" sz="1200">
              <a:solidFill>
                <a:srgbClr val="333333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153617" name="Text Box 17"/>
          <p:cNvSpPr txBox="1">
            <a:spLocks noChangeArrowheads="1"/>
          </p:cNvSpPr>
          <p:nvPr/>
        </p:nvSpPr>
        <p:spPr bwMode="auto">
          <a:xfrm rot="-139128">
            <a:off x="558800" y="2492375"/>
            <a:ext cx="64770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333333"/>
              </a:solidFill>
              <a:cs typeface="Tahoma" pitchFamily="34" charset="0"/>
            </a:endParaRPr>
          </a:p>
        </p:txBody>
      </p:sp>
      <p:sp>
        <p:nvSpPr>
          <p:cNvPr id="153618" name="Text Box 18"/>
          <p:cNvSpPr txBox="1">
            <a:spLocks noChangeArrowheads="1"/>
          </p:cNvSpPr>
          <p:nvPr/>
        </p:nvSpPr>
        <p:spPr bwMode="auto">
          <a:xfrm rot="-139128">
            <a:off x="560388" y="2919413"/>
            <a:ext cx="64770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153619" name="Text Box 19"/>
          <p:cNvSpPr txBox="1">
            <a:spLocks noChangeArrowheads="1"/>
          </p:cNvSpPr>
          <p:nvPr/>
        </p:nvSpPr>
        <p:spPr bwMode="auto">
          <a:xfrm rot="-139128">
            <a:off x="611188" y="3141663"/>
            <a:ext cx="64770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333333"/>
              </a:solidFill>
              <a:cs typeface="Tahoma" pitchFamily="34" charset="0"/>
            </a:endParaRPr>
          </a:p>
        </p:txBody>
      </p:sp>
      <p:sp>
        <p:nvSpPr>
          <p:cNvPr id="153622" name="Text Box 22"/>
          <p:cNvSpPr txBox="1">
            <a:spLocks noChangeArrowheads="1"/>
          </p:cNvSpPr>
          <p:nvPr/>
        </p:nvSpPr>
        <p:spPr bwMode="auto">
          <a:xfrm rot="-139128">
            <a:off x="611188" y="3860800"/>
            <a:ext cx="64770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333333"/>
              </a:solidFill>
              <a:cs typeface="Tahoma" pitchFamily="34" charset="0"/>
            </a:endParaRPr>
          </a:p>
        </p:txBody>
      </p:sp>
      <p:sp>
        <p:nvSpPr>
          <p:cNvPr id="153623" name="Text Box 23"/>
          <p:cNvSpPr txBox="1">
            <a:spLocks noChangeArrowheads="1"/>
          </p:cNvSpPr>
          <p:nvPr/>
        </p:nvSpPr>
        <p:spPr bwMode="auto">
          <a:xfrm rot="-139128">
            <a:off x="749300" y="4283075"/>
            <a:ext cx="431800" cy="244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000" dirty="0">
                <a:solidFill>
                  <a:srgbClr val="333333"/>
                </a:solidFill>
                <a:cs typeface="Tahoma" pitchFamily="34" charset="0"/>
              </a:rPr>
              <a:t>0.25</a:t>
            </a:r>
          </a:p>
        </p:txBody>
      </p:sp>
      <p:sp>
        <p:nvSpPr>
          <p:cNvPr id="153624" name="Text Box 24"/>
          <p:cNvSpPr txBox="1">
            <a:spLocks noChangeArrowheads="1"/>
          </p:cNvSpPr>
          <p:nvPr/>
        </p:nvSpPr>
        <p:spPr bwMode="auto">
          <a:xfrm rot="-139128">
            <a:off x="755650" y="4506913"/>
            <a:ext cx="431800" cy="244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000" dirty="0">
                <a:solidFill>
                  <a:srgbClr val="333333"/>
                </a:solidFill>
                <a:cs typeface="Tahoma" pitchFamily="34" charset="0"/>
              </a:rPr>
              <a:t>0.00</a:t>
            </a:r>
          </a:p>
        </p:txBody>
      </p:sp>
      <p:sp>
        <p:nvSpPr>
          <p:cNvPr id="153625" name="Text Box 25"/>
          <p:cNvSpPr txBox="1">
            <a:spLocks noChangeArrowheads="1"/>
          </p:cNvSpPr>
          <p:nvPr/>
        </p:nvSpPr>
        <p:spPr bwMode="auto">
          <a:xfrm rot="-139128">
            <a:off x="755650" y="4076700"/>
            <a:ext cx="431800" cy="244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000">
                <a:solidFill>
                  <a:srgbClr val="333333"/>
                </a:solidFill>
                <a:cs typeface="Tahoma" pitchFamily="34" charset="0"/>
              </a:rPr>
              <a:t>0.50</a:t>
            </a:r>
          </a:p>
        </p:txBody>
      </p:sp>
      <p:sp>
        <p:nvSpPr>
          <p:cNvPr id="153626" name="Text Box 26"/>
          <p:cNvSpPr txBox="1">
            <a:spLocks noChangeArrowheads="1"/>
          </p:cNvSpPr>
          <p:nvPr/>
        </p:nvSpPr>
        <p:spPr bwMode="auto">
          <a:xfrm rot="-139128">
            <a:off x="755650" y="3789363"/>
            <a:ext cx="431800" cy="244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000" dirty="0">
                <a:solidFill>
                  <a:srgbClr val="333333"/>
                </a:solidFill>
                <a:cs typeface="Tahoma" pitchFamily="34" charset="0"/>
              </a:rPr>
              <a:t>1.00</a:t>
            </a:r>
          </a:p>
        </p:txBody>
      </p:sp>
      <p:sp>
        <p:nvSpPr>
          <p:cNvPr id="153627" name="Text Box 27"/>
          <p:cNvSpPr txBox="1">
            <a:spLocks noChangeArrowheads="1"/>
          </p:cNvSpPr>
          <p:nvPr/>
        </p:nvSpPr>
        <p:spPr bwMode="auto">
          <a:xfrm rot="-139128">
            <a:off x="611188" y="3284538"/>
            <a:ext cx="64770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rgbClr val="333333"/>
              </a:solidFill>
              <a:cs typeface="Tahoma" pitchFamily="34" charset="0"/>
            </a:endParaRPr>
          </a:p>
        </p:txBody>
      </p:sp>
      <p:sp>
        <p:nvSpPr>
          <p:cNvPr id="153629" name="Text Box 29"/>
          <p:cNvSpPr txBox="1">
            <a:spLocks noChangeArrowheads="1"/>
          </p:cNvSpPr>
          <p:nvPr/>
        </p:nvSpPr>
        <p:spPr bwMode="auto">
          <a:xfrm rot="-139128">
            <a:off x="755650" y="3213100"/>
            <a:ext cx="431800" cy="244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000">
                <a:solidFill>
                  <a:srgbClr val="333333"/>
                </a:solidFill>
                <a:cs typeface="Tahoma" pitchFamily="34" charset="0"/>
              </a:rPr>
              <a:t>2.00</a:t>
            </a:r>
          </a:p>
        </p:txBody>
      </p:sp>
      <p:sp>
        <p:nvSpPr>
          <p:cNvPr id="153630" name="Text Box 30"/>
          <p:cNvSpPr txBox="1">
            <a:spLocks noChangeArrowheads="1"/>
          </p:cNvSpPr>
          <p:nvPr/>
        </p:nvSpPr>
        <p:spPr bwMode="auto">
          <a:xfrm rot="-139128">
            <a:off x="755650" y="2060575"/>
            <a:ext cx="431800" cy="244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000" dirty="0">
                <a:solidFill>
                  <a:srgbClr val="333333"/>
                </a:solidFill>
                <a:cs typeface="Tahoma" pitchFamily="34" charset="0"/>
              </a:rPr>
              <a:t>4.00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F8CF7-2519-4534-BD80-C70858C8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71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9248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5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137525" cy="5186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55651" name="Rectangle 2"/>
          <p:cNvSpPr>
            <a:spLocks noChangeArrowheads="1"/>
          </p:cNvSpPr>
          <p:nvPr/>
        </p:nvSpPr>
        <p:spPr bwMode="auto">
          <a:xfrm>
            <a:off x="352432" y="312738"/>
            <a:ext cx="82422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Numerical results: scatter plots of field lines at various </a:t>
            </a:r>
            <a:r>
              <a:rPr lang="en-US" sz="4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z</a:t>
            </a:r>
            <a:endParaRPr lang="th-TH" sz="4000" b="1" i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156B6F-B7E5-4C83-951D-73DAEB39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72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989FF5-5807-468A-BF4C-B000F0799BCC}"/>
              </a:ext>
            </a:extLst>
          </p:cNvPr>
          <p:cNvSpPr/>
          <p:nvPr/>
        </p:nvSpPr>
        <p:spPr>
          <a:xfrm>
            <a:off x="7086600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64388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3708400" y="5972175"/>
            <a:ext cx="4421188" cy="885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600" b="1">
                <a:solidFill>
                  <a:srgbClr val="000000"/>
                </a:solidFill>
                <a:latin typeface="Calibri" pitchFamily="34" charset="0"/>
              </a:rPr>
              <a:t>“halo” of low SEP density over </a:t>
            </a:r>
          </a:p>
          <a:p>
            <a:pPr algn="ctr"/>
            <a:r>
              <a:rPr lang="en-US" sz="2600" b="1">
                <a:solidFill>
                  <a:srgbClr val="000000"/>
                </a:solidFill>
                <a:latin typeface="Calibri" pitchFamily="34" charset="0"/>
              </a:rPr>
              <a:t> wide lateral region</a:t>
            </a:r>
            <a:endParaRPr lang="th-TH" sz="26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4859338" y="4724400"/>
            <a:ext cx="4014787" cy="488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000000"/>
                </a:solidFill>
                <a:latin typeface="Calibri" pitchFamily="34" charset="0"/>
              </a:rPr>
              <a:t>“core” of SEP with dropouts</a:t>
            </a:r>
            <a:endParaRPr lang="th-TH" sz="26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6677" name="Freeform 5"/>
          <p:cNvSpPr>
            <a:spLocks/>
          </p:cNvSpPr>
          <p:nvPr/>
        </p:nvSpPr>
        <p:spPr bwMode="auto">
          <a:xfrm>
            <a:off x="4114800" y="4495800"/>
            <a:ext cx="762000" cy="546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288"/>
              </a:cxn>
              <a:cxn ang="0">
                <a:pos x="672" y="336"/>
              </a:cxn>
            </a:cxnLst>
            <a:rect l="0" t="0" r="r" b="b"/>
            <a:pathLst>
              <a:path w="672" h="344">
                <a:moveTo>
                  <a:pt x="0" y="0"/>
                </a:moveTo>
                <a:cubicBezTo>
                  <a:pt x="16" y="116"/>
                  <a:pt x="32" y="232"/>
                  <a:pt x="144" y="288"/>
                </a:cubicBezTo>
                <a:cubicBezTo>
                  <a:pt x="256" y="344"/>
                  <a:pt x="584" y="328"/>
                  <a:pt x="672" y="336"/>
                </a:cubicBezTo>
              </a:path>
            </a:pathLst>
          </a:custGeom>
          <a:noFill/>
          <a:ln w="28575" cap="sq" cmpd="sng">
            <a:solidFill>
              <a:srgbClr val="000000"/>
            </a:solidFill>
            <a:prstDash val="solid"/>
            <a:miter lim="800000"/>
            <a:headEnd type="stealth" w="lg" len="lg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56678" name="Freeform 6"/>
          <p:cNvSpPr>
            <a:spLocks/>
          </p:cNvSpPr>
          <p:nvPr/>
        </p:nvSpPr>
        <p:spPr bwMode="auto">
          <a:xfrm>
            <a:off x="2819400" y="5029200"/>
            <a:ext cx="8382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2" y="528"/>
              </a:cxn>
              <a:cxn ang="0">
                <a:pos x="528" y="768"/>
              </a:cxn>
            </a:cxnLst>
            <a:rect l="0" t="0" r="r" b="b"/>
            <a:pathLst>
              <a:path w="528" h="768">
                <a:moveTo>
                  <a:pt x="0" y="0"/>
                </a:moveTo>
                <a:cubicBezTo>
                  <a:pt x="52" y="200"/>
                  <a:pt x="104" y="400"/>
                  <a:pt x="192" y="528"/>
                </a:cubicBezTo>
                <a:cubicBezTo>
                  <a:pt x="280" y="656"/>
                  <a:pt x="472" y="728"/>
                  <a:pt x="528" y="768"/>
                </a:cubicBezTo>
              </a:path>
            </a:pathLst>
          </a:custGeom>
          <a:noFill/>
          <a:ln w="28575" cap="sq" cmpd="sng">
            <a:solidFill>
              <a:srgbClr val="000000"/>
            </a:solidFill>
            <a:prstDash val="solid"/>
            <a:miter lim="800000"/>
            <a:headEnd type="stealth" w="lg" len="lg"/>
            <a:tailEnd type="non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92A98B-676C-462F-9DF3-F6AA588E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73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Trapping Boundaries in a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MHD + slab field</a:t>
            </a:r>
          </a:p>
        </p:txBody>
      </p:sp>
    </p:spTree>
  </p:cSld>
  <p:clrMapOvr>
    <a:masterClrMapping/>
  </p:clrMapOvr>
  <p:transition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3"/>
          <p:cNvSpPr>
            <a:spLocks noChangeArrowheads="1"/>
          </p:cNvSpPr>
          <p:nvPr/>
        </p:nvSpPr>
        <p:spPr bwMode="auto">
          <a:xfrm>
            <a:off x="468313" y="1431929"/>
            <a:ext cx="8064500" cy="504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>
                <a:latin typeface="+mj-lt"/>
              </a:rPr>
              <a:t>In 2D+slab turbulence, the field lines near O-points are temporarily trapped “near a local 2D islands.”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600" dirty="0">
              <a:latin typeface="+mj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600" dirty="0"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600" dirty="0">
                <a:latin typeface="+mj-lt"/>
              </a:rPr>
              <a:t>		       how to define “near a 2D island?”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600" dirty="0">
              <a:latin typeface="+mj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600" dirty="0">
              <a:latin typeface="+mj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>
                <a:latin typeface="+mj-lt"/>
              </a:rPr>
              <a:t>The field lines are sometimes trapped within a sharp boundary that has a maximum of averaged |</a:t>
            </a:r>
            <a:r>
              <a:rPr lang="en-US" sz="2600" i="1" dirty="0">
                <a:latin typeface="+mj-lt"/>
              </a:rPr>
              <a:t>b</a:t>
            </a:r>
            <a:r>
              <a:rPr lang="en-US" sz="2600" baseline="30000" dirty="0">
                <a:latin typeface="+mj-lt"/>
              </a:rPr>
              <a:t>2D</a:t>
            </a:r>
            <a:r>
              <a:rPr lang="en-US" sz="2600" dirty="0">
                <a:latin typeface="+mj-lt"/>
              </a:rPr>
              <a:t>|</a:t>
            </a:r>
            <a:r>
              <a:rPr lang="en-US" sz="2600" baseline="30000" dirty="0">
                <a:latin typeface="+mj-lt"/>
              </a:rPr>
              <a:t>2</a:t>
            </a:r>
            <a:r>
              <a:rPr lang="en-US" sz="2600" dirty="0">
                <a:latin typeface="+mj-lt"/>
              </a:rPr>
              <a:t>.</a:t>
            </a:r>
          </a:p>
        </p:txBody>
      </p:sp>
      <p:sp>
        <p:nvSpPr>
          <p:cNvPr id="157704" name="Rectangle 8"/>
          <p:cNvSpPr>
            <a:spLocks noChangeArrowheads="1"/>
          </p:cNvSpPr>
          <p:nvPr/>
        </p:nvSpPr>
        <p:spPr bwMode="auto">
          <a:xfrm>
            <a:off x="228600" y="323449"/>
            <a:ext cx="8839200" cy="64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Local trapping boundaries (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Chuychai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et al. 2007)</a:t>
            </a:r>
            <a:endParaRPr lang="th-TH" sz="32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57705" name="AutoShape 9"/>
          <p:cNvSpPr>
            <a:spLocks noChangeArrowheads="1"/>
          </p:cNvSpPr>
          <p:nvPr/>
        </p:nvSpPr>
        <p:spPr bwMode="auto">
          <a:xfrm>
            <a:off x="4211638" y="2690786"/>
            <a:ext cx="287337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57706" name="AutoShape 10"/>
          <p:cNvSpPr>
            <a:spLocks noChangeArrowheads="1"/>
          </p:cNvSpPr>
          <p:nvPr/>
        </p:nvSpPr>
        <p:spPr bwMode="auto">
          <a:xfrm>
            <a:off x="4211638" y="3976670"/>
            <a:ext cx="287337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FB5B47-1D36-477B-A9FE-9AEFFF6E1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75</a:t>
            </a:fld>
            <a:endParaRPr lang="th-TH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544529"/>
            <a:ext cx="8532812" cy="865188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Local Trapping Boundaries (LTBs)</a:t>
            </a:r>
            <a:endParaRPr lang="th-TH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9204" name="Rectangle 3"/>
          <p:cNvSpPr>
            <a:spLocks noChangeArrowheads="1"/>
          </p:cNvSpPr>
          <p:nvPr/>
        </p:nvSpPr>
        <p:spPr bwMode="auto">
          <a:xfrm>
            <a:off x="755650" y="2273316"/>
            <a:ext cx="7705725" cy="3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Equipotential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contours that have maximum of average 2D fluctuation energy compared with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neighbouring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contours: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Maximize:</a:t>
            </a:r>
          </a:p>
        </p:txBody>
      </p:sp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1331913" y="1912954"/>
            <a:ext cx="69392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What are local trapping boundaries (LTBs)?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91928"/>
              </p:ext>
            </p:extLst>
          </p:nvPr>
        </p:nvGraphicFramePr>
        <p:xfrm>
          <a:off x="3203848" y="4437112"/>
          <a:ext cx="4608512" cy="1058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78" name="Equation" r:id="rId3" imgW="1714320" imgH="393480" progId="Equation.3">
                  <p:embed/>
                </p:oleObj>
              </mc:Choice>
              <mc:Fallback>
                <p:oleObj name="Equation" r:id="rId3" imgW="1714320" imgH="39348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437112"/>
                        <a:ext cx="4608512" cy="105825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AEEB90-3B64-49E7-84A2-5D4B5A2A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9061E-5800-41F3-A54F-10C9946A6BC8}" type="slidenum">
              <a:rPr lang="en-US" smtClean="0"/>
              <a:pPr/>
              <a:t>76</a:t>
            </a:fld>
            <a:endParaRPr lang="th-TH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4" grpId="0"/>
      <p:bldP spid="17920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57158" y="571480"/>
            <a:ext cx="1785950" cy="6858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LTBs</a:t>
            </a:r>
          </a:p>
        </p:txBody>
      </p:sp>
      <p:pic>
        <p:nvPicPr>
          <p:cNvPr id="158724" name="Picture 4" descr="fig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44" y="490544"/>
            <a:ext cx="6300788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2843784" y="6134122"/>
            <a:ext cx="6300216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Image credit: </a:t>
            </a:r>
            <a:r>
              <a:rPr lang="en-US" dirty="0" err="1">
                <a:solidFill>
                  <a:schemeClr val="bg1"/>
                </a:solidFill>
              </a:rPr>
              <a:t>Chuychai</a:t>
            </a:r>
            <a:r>
              <a:rPr lang="en-US" dirty="0">
                <a:solidFill>
                  <a:schemeClr val="bg1"/>
                </a:solidFill>
              </a:rPr>
              <a:t> et al. 2007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1333577"/>
            <a:ext cx="25717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Scatter plots of magnetic field-line trajectories in 2D+slab turbulence at various distances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blue curves are the LTBs.</a:t>
            </a:r>
          </a:p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red shading indicates the value of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|</a:t>
            </a:r>
            <a:r>
              <a:rPr lang="en-US" sz="2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</a:t>
            </a:r>
            <a:r>
              <a:rPr lang="en-US" sz="24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2D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|</a:t>
            </a:r>
            <a:r>
              <a:rPr lang="en-US" sz="24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B88E-0FC3-4B62-B8CC-3A74D83F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Seripienlert et al.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CB190-91CE-46AC-AE48-2F41065C4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24012"/>
            <a:ext cx="8229600" cy="462438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Introducing 2D MHD in the model and compare with 2D random-phase which is more realistic model of turbulence fluctuation in the solar wind.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some characteristic of 2D MHD model.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311DE-3077-4C5D-BA0F-56294F7D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78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0267324"/>
      </p:ext>
    </p:extLst>
  </p:cSld>
  <p:clrMapOvr>
    <a:masterClrMapping/>
  </p:clrMapOvr>
  <p:transition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ower_spectr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927" y="400494"/>
            <a:ext cx="6215106" cy="58860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282" y="597864"/>
            <a:ext cx="264320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Comparison of power spectrum between </a:t>
            </a:r>
          </a:p>
          <a:p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two models of 2D field.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04902"/>
            <a:ext cx="9144000" cy="5053098"/>
          </a:xfrm>
        </p:spPr>
      </p:pic>
      <p:sp>
        <p:nvSpPr>
          <p:cNvPr id="7" name="Rectangle 6"/>
          <p:cNvSpPr/>
          <p:nvPr/>
        </p:nvSpPr>
        <p:spPr>
          <a:xfrm>
            <a:off x="0" y="175260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162560" y="2514600"/>
            <a:ext cx="4485640" cy="2743200"/>
          </a:xfrm>
          <a:prstGeom prst="wedgeRoundRectCallout">
            <a:avLst>
              <a:gd name="adj1" fmla="val 78659"/>
              <a:gd name="adj2" fmla="val 33469"/>
              <a:gd name="adj3" fmla="val 16667"/>
            </a:avLst>
          </a:prstGeom>
          <a:solidFill>
            <a:schemeClr val="bg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" y="2667000"/>
            <a:ext cx="4343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Our work is to study mechanism of particles transport along interplanetary magnetic field.</a:t>
            </a:r>
          </a:p>
          <a:p>
            <a:endParaRPr lang="en-US" sz="2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" y="225414"/>
            <a:ext cx="8832069" cy="6858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 distribution calculation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596" y="1211256"/>
            <a:ext cx="80724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4</a:t>
            </a:r>
            <a:r>
              <a:rPr lang="en-US" sz="3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moment (kurtosis)</a:t>
            </a:r>
          </a:p>
          <a:p>
            <a:pPr>
              <a:buFont typeface="Arial" pitchFamily="34" charset="0"/>
              <a:buChar char="•"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6</a:t>
            </a:r>
            <a:r>
              <a:rPr lang="en-US" sz="3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moment </a:t>
            </a:r>
          </a:p>
          <a:p>
            <a:pPr>
              <a:buFont typeface="Arial" pitchFamily="34" charset="0"/>
              <a:buChar char="•"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776147"/>
              </p:ext>
            </p:extLst>
          </p:nvPr>
        </p:nvGraphicFramePr>
        <p:xfrm>
          <a:off x="2143108" y="2068512"/>
          <a:ext cx="12128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24" name="Equation" r:id="rId3" imgW="507960" imgH="583920" progId="Equation.DSMT4">
                  <p:embed/>
                </p:oleObj>
              </mc:Choice>
              <mc:Fallback>
                <p:oleObj name="Equation" r:id="rId3" imgW="507960" imgH="58392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2068512"/>
                        <a:ext cx="1212850" cy="1244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944425"/>
              </p:ext>
            </p:extLst>
          </p:nvPr>
        </p:nvGraphicFramePr>
        <p:xfrm>
          <a:off x="2143108" y="4425966"/>
          <a:ext cx="1214437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25" name="Equation" r:id="rId5" imgW="507960" imgH="583920" progId="Equation.DSMT4">
                  <p:embed/>
                </p:oleObj>
              </mc:Choice>
              <mc:Fallback>
                <p:oleObj name="Equation" r:id="rId5" imgW="507960" imgH="583920" progId="Equation.DSMT4">
                  <p:embed/>
                  <p:pic>
                    <p:nvPicPr>
                      <p:cNvPr id="4382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4425966"/>
                        <a:ext cx="1214437" cy="1289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Arrow 11"/>
          <p:cNvSpPr/>
          <p:nvPr/>
        </p:nvSpPr>
        <p:spPr>
          <a:xfrm>
            <a:off x="3929058" y="2497140"/>
            <a:ext cx="714380" cy="285752"/>
          </a:xfrm>
          <a:prstGeom prst="rightArrow">
            <a:avLst>
              <a:gd name="adj1" fmla="val 50000"/>
              <a:gd name="adj2" fmla="val 66000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929058" y="4926032"/>
            <a:ext cx="714380" cy="285752"/>
          </a:xfrm>
          <a:prstGeom prst="rightArrow">
            <a:avLst>
              <a:gd name="adj1" fmla="val 50000"/>
              <a:gd name="adj2" fmla="val 66000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9190" y="2392665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for a Gaussian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9190" y="4854594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 for a Gaussian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7194" y="381000"/>
            <a:ext cx="8915400" cy="9906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Moments of Various Quantities for Magnetic Field Models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57224" y="1638638"/>
          <a:ext cx="7429556" cy="44500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14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4</a:t>
                      </a:r>
                      <a:r>
                        <a:rPr lang="en-US" baseline="30000" dirty="0">
                          <a:effectLst/>
                        </a:rPr>
                        <a:t>th</a:t>
                      </a:r>
                      <a:r>
                        <a:rPr lang="en-US" dirty="0">
                          <a:effectLst/>
                        </a:rPr>
                        <a:t> moment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6</a:t>
                      </a:r>
                      <a:r>
                        <a:rPr lang="en-US" baseline="30000" dirty="0">
                          <a:effectLst/>
                        </a:rPr>
                        <a:t>th</a:t>
                      </a:r>
                      <a:r>
                        <a:rPr lang="en-US" dirty="0">
                          <a:effectLst/>
                        </a:rPr>
                        <a:t> moment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Slab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>
                          <a:effectLst/>
                        </a:rPr>
                        <a:t>b</a:t>
                      </a:r>
                      <a:r>
                        <a:rPr lang="en-US" sz="1800" i="1" baseline="-25000" dirty="0" err="1">
                          <a:effectLst/>
                        </a:rPr>
                        <a:t>x</a:t>
                      </a:r>
                      <a:endParaRPr lang="en-US" i="1" baseline="-25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effectLst/>
                        </a:rPr>
                        <a:t>b</a:t>
                      </a:r>
                      <a:r>
                        <a:rPr lang="en-US" i="1" baseline="-25000" dirty="0">
                          <a:effectLst/>
                        </a:rPr>
                        <a:t>y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2.95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14.36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2D random-phase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a</a:t>
                      </a:r>
                      <a:endParaRPr lang="en-US" i="1" baseline="-25000" dirty="0"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3.04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14.51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>
                          <a:effectLst/>
                        </a:rPr>
                        <a:t>b</a:t>
                      </a:r>
                      <a:r>
                        <a:rPr lang="en-US" i="1" baseline="-25000" dirty="0" err="1">
                          <a:effectLst/>
                        </a:rPr>
                        <a:t>x</a:t>
                      </a:r>
                      <a:endParaRPr lang="en-US" i="1" baseline="-25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effectLst/>
                        </a:rPr>
                        <a:t>b</a:t>
                      </a:r>
                      <a:r>
                        <a:rPr lang="en-US" i="1" baseline="-25000" dirty="0">
                          <a:effectLst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14.98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>
                          <a:effectLst/>
                        </a:rPr>
                        <a:t>j</a:t>
                      </a:r>
                      <a:r>
                        <a:rPr lang="en-US" b="0" i="1" baseline="-25000" dirty="0" err="1">
                          <a:effectLst/>
                        </a:rPr>
                        <a:t>FD</a:t>
                      </a:r>
                      <a:endParaRPr lang="en-US" i="1" dirty="0">
                        <a:effectLst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3.01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15.18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2D MHD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a</a:t>
                      </a:r>
                      <a:endParaRPr lang="en-US" i="1" baseline="-25000" dirty="0"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3.04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14.50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>
                          <a:effectLst/>
                        </a:rPr>
                        <a:t>b</a:t>
                      </a:r>
                      <a:r>
                        <a:rPr lang="en-US" sz="1800" i="1" baseline="-25000" dirty="0" err="1">
                          <a:effectLst/>
                        </a:rPr>
                        <a:t>x</a:t>
                      </a:r>
                      <a:endParaRPr lang="en-US" i="1" baseline="-25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2.76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12.37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effectLst/>
                        </a:rPr>
                        <a:t>b</a:t>
                      </a:r>
                      <a:r>
                        <a:rPr lang="en-US" i="1" baseline="-25000" dirty="0">
                          <a:effectLst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2.67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11.02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>
                          <a:effectLst/>
                        </a:rPr>
                        <a:t>j</a:t>
                      </a:r>
                      <a:r>
                        <a:rPr lang="en-US" b="0" i="1" baseline="-25000" dirty="0" err="1">
                          <a:effectLst/>
                        </a:rPr>
                        <a:t>FD</a:t>
                      </a:r>
                      <a:endParaRPr lang="en-US" b="0" i="1" baseline="-25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7.65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331.3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6.80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effectLst/>
                        </a:rPr>
                        <a:t>242.1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84926" y="295554"/>
            <a:ext cx="8858312" cy="97155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3D surface plots between two models: magnetic potential</a:t>
            </a:r>
          </a:p>
        </p:txBody>
      </p:sp>
      <p:pic>
        <p:nvPicPr>
          <p:cNvPr id="8" name="Picture 7" descr="a_rd_m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0137"/>
            <a:ext cx="9144000" cy="3506215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85720" y="1784338"/>
            <a:ext cx="4143404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2D random-phase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>
            <a:off x="4929190" y="1755758"/>
            <a:ext cx="4000528" cy="7143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2D MHD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2963454" y="4506518"/>
            <a:ext cx="3502050" cy="79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384678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b_rd_m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79124"/>
            <a:ext cx="9144000" cy="3334370"/>
          </a:xfrm>
          <a:prstGeom prst="rect">
            <a:avLst/>
          </a:prstGeom>
        </p:spPr>
      </p:pic>
      <p:sp>
        <p:nvSpPr>
          <p:cNvPr id="14" name="Subtitle 5"/>
          <p:cNvSpPr txBox="1">
            <a:spLocks/>
          </p:cNvSpPr>
          <p:nvPr/>
        </p:nvSpPr>
        <p:spPr>
          <a:xfrm>
            <a:off x="285720" y="428815"/>
            <a:ext cx="8858312" cy="97155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Comparison 3D surface plots between two models: |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3200" b="1" i="1" u="none" strike="noStrike" kern="1200" cap="none" spc="0" normalizeH="0" baseline="3000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|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85720" y="1884356"/>
            <a:ext cx="4143404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2D random-phase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Text Placeholder 8"/>
          <p:cNvSpPr txBox="1">
            <a:spLocks/>
          </p:cNvSpPr>
          <p:nvPr/>
        </p:nvSpPr>
        <p:spPr>
          <a:xfrm>
            <a:off x="4929190" y="1855776"/>
            <a:ext cx="4000528" cy="7143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2D MHD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035686" y="4535098"/>
            <a:ext cx="335838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386266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j_rd_m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64819"/>
            <a:ext cx="9144000" cy="3277237"/>
          </a:xfrm>
          <a:prstGeom prst="rect">
            <a:avLst/>
          </a:prstGeom>
        </p:spPr>
      </p:pic>
      <p:sp>
        <p:nvSpPr>
          <p:cNvPr id="15" name="Subtitle 5"/>
          <p:cNvSpPr txBox="1">
            <a:spLocks/>
          </p:cNvSpPr>
          <p:nvPr/>
        </p:nvSpPr>
        <p:spPr>
          <a:xfrm>
            <a:off x="284926" y="422573"/>
            <a:ext cx="8858312" cy="97155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Comparison 3D surface plots between two models: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current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cs typeface="+mn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85720" y="1884356"/>
            <a:ext cx="4143404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2D random-phase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Text Placeholder 8"/>
          <p:cNvSpPr txBox="1">
            <a:spLocks/>
          </p:cNvSpPr>
          <p:nvPr/>
        </p:nvSpPr>
        <p:spPr>
          <a:xfrm>
            <a:off x="4929190" y="1855776"/>
            <a:ext cx="4000528" cy="7143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2D MHD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070611" y="4499379"/>
            <a:ext cx="3287736" cy="79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4" y="428604"/>
            <a:ext cx="21431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Scatter plots of magnetic field trajectories at 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= 1.0 AU.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(a) with contour lines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(b) Green lines indicate LTBs.</a:t>
            </a: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(c) Red shading indicate </a:t>
            </a:r>
            <a:r>
              <a:rPr lang="en-US" sz="2400" dirty="0">
                <a:solidFill>
                  <a:srgbClr val="FF0000"/>
                </a:solidFill>
              </a:rPr>
              <a:t>|</a:t>
            </a:r>
            <a:r>
              <a:rPr lang="en-US" sz="2400" i="1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rgbClr val="FF0000"/>
                </a:solidFill>
              </a:rPr>
              <a:t>|</a:t>
            </a:r>
            <a:r>
              <a:rPr lang="en-US" sz="2400" i="1" baseline="30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(d) Current sheets located at blue patches.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2923E-712D-4DCF-9EB0-1E034765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533400"/>
            <a:ext cx="6400800" cy="5813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A5D36D-366E-4937-9185-23FBC1F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0191-8F81-4D86-AD70-B0BF0ED79ED8}" type="slidenum">
              <a:rPr lang="en-US" smtClean="0"/>
              <a:pPr/>
              <a:t>85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2844" y="3429000"/>
            <a:ext cx="24288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Scatter plots of magnetic field lines and particle trajectories in   2D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MHD+slab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turbulence at </a:t>
            </a:r>
          </a:p>
          <a:p>
            <a:r>
              <a:rPr lang="en-US" sz="24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1.0 AU.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282" y="571480"/>
            <a:ext cx="21431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Comparison trajectories between magnetic field lines and particle.</a:t>
            </a:r>
          </a:p>
          <a:p>
            <a:endParaRPr lang="en-US" sz="2800" dirty="0"/>
          </a:p>
        </p:txBody>
      </p:sp>
      <p:pic>
        <p:nvPicPr>
          <p:cNvPr id="6" name="Picture 5" descr="fig1n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9898" y="0"/>
            <a:ext cx="6664134" cy="6858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1785926"/>
            <a:ext cx="82153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 found that particles of energy &lt; 10 GeV </a:t>
            </a:r>
          </a:p>
          <a:p>
            <a:pPr>
              <a:buClr>
                <a:schemeClr val="accent3">
                  <a:lumMod val="20000"/>
                  <a:lumOff val="80000"/>
                </a:schemeClr>
              </a:buClr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following magnetic field lines closely, so we  </a:t>
            </a:r>
          </a:p>
          <a:p>
            <a:pPr>
              <a:buClr>
                <a:schemeClr val="accent3">
                  <a:lumMod val="20000"/>
                  <a:lumOff val="80000"/>
                </a:schemeClr>
              </a:buClr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can use magnetic field trajectories as  </a:t>
            </a:r>
          </a:p>
          <a:p>
            <a:pPr>
              <a:buClr>
                <a:schemeClr val="accent3">
                  <a:lumMod val="20000"/>
                  <a:lumOff val="80000"/>
                </a:schemeClr>
              </a:buClr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proxies for particle trajectories for dropout   </a:t>
            </a:r>
          </a:p>
          <a:p>
            <a:pPr>
              <a:buClr>
                <a:schemeClr val="accent3">
                  <a:lumMod val="20000"/>
                  <a:lumOff val="80000"/>
                </a:schemeClr>
              </a:buClr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features.</a:t>
            </a:r>
          </a:p>
          <a:p>
            <a:pPr marL="457200" indent="-457200">
              <a:buClr>
                <a:schemeClr val="accent3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>
              <a:buClr>
                <a:schemeClr val="accent3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LTBs are more associated with dropout </a:t>
            </a:r>
          </a:p>
          <a:p>
            <a:pPr>
              <a:buClr>
                <a:schemeClr val="accent3">
                  <a:lumMod val="20000"/>
                  <a:lumOff val="80000"/>
                </a:schemeClr>
              </a:buClr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features than current sheets.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8695" y="685800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 of LTBs work</a:t>
            </a:r>
          </a:p>
        </p:txBody>
      </p:sp>
    </p:spTree>
  </p:cSld>
  <p:clrMapOvr>
    <a:masterClrMapping/>
  </p:clrMapOvr>
  <p:transition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6217" y="2819400"/>
            <a:ext cx="8491566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Squeezing of Particle Distributions by Expanding Magnetic Turbulence </a:t>
            </a:r>
          </a:p>
        </p:txBody>
      </p:sp>
    </p:spTree>
  </p:cSld>
  <p:clrMapOvr>
    <a:masterClrMapping/>
  </p:clrMapOvr>
  <p:transition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90600" y="228600"/>
            <a:ext cx="7000924" cy="928694"/>
          </a:xfrm>
          <a:prstGeom prst="rect">
            <a:avLst/>
          </a:prstGeom>
          <a:noFill/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Squeezing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" y="1447800"/>
            <a:ext cx="9182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Due to curvature drift and gradient drift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Collimation only for gyro-radius ~ scale of B variation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9988EC4-49E9-4D39-BD60-431CF16F0B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375779"/>
              </p:ext>
            </p:extLst>
          </p:nvPr>
        </p:nvGraphicFramePr>
        <p:xfrm>
          <a:off x="2357422" y="2786058"/>
          <a:ext cx="4732338" cy="321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1" name="Equation" r:id="rId3" imgW="2019240" imgH="1371600" progId="Equation.DSMT4">
                  <p:embed/>
                </p:oleObj>
              </mc:Choice>
              <mc:Fallback>
                <p:oleObj name="Equation" r:id="rId3" imgW="2019240" imgH="1371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2786058"/>
                        <a:ext cx="4732338" cy="32146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3BB2A8-0B02-4702-8D51-28F537A9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89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g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04902"/>
            <a:ext cx="9144000" cy="5053098"/>
          </a:xfrm>
        </p:spPr>
      </p:pic>
      <p:sp>
        <p:nvSpPr>
          <p:cNvPr id="7" name="Rectangle 6"/>
          <p:cNvSpPr/>
          <p:nvPr/>
        </p:nvSpPr>
        <p:spPr>
          <a:xfrm>
            <a:off x="0" y="1752600"/>
            <a:ext cx="9144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228600" y="2209800"/>
            <a:ext cx="4648200" cy="4475480"/>
          </a:xfrm>
          <a:prstGeom prst="wedgeRoundRectCallout">
            <a:avLst>
              <a:gd name="adj1" fmla="val 72401"/>
              <a:gd name="adj2" fmla="val 28074"/>
              <a:gd name="adj3" fmla="val 16667"/>
            </a:avLst>
          </a:prstGeom>
          <a:solidFill>
            <a:srgbClr val="FFFFFF">
              <a:alpha val="47000"/>
            </a:srgbClr>
          </a:solidFill>
          <a:ln w="9525" algn="in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4352925"/>
            <a:ext cx="4038600" cy="22002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52800"/>
            <a:ext cx="4191000" cy="6858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ts val="200"/>
              </a:spcAft>
              <a:buFont typeface="Arial" pitchFamily="34" charset="0"/>
              <a:buChar char="•"/>
            </a:pPr>
            <a:r>
              <a:rPr lang="en-US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ACE</a:t>
            </a: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spacecraft measured “dropouts” </a:t>
            </a:r>
            <a:b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1" name="Picture 4" descr="drop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3400" y="4038600"/>
            <a:ext cx="4115595" cy="2057400"/>
          </a:xfrm>
          <a:prstGeom prst="rect">
            <a:avLst/>
          </a:prstGeom>
          <a:noFill/>
          <a:ln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438400"/>
            <a:ext cx="4191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Mazur et al. 2000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6019800"/>
            <a:ext cx="4191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Image credit: Mazur et al. 2000</a:t>
            </a:r>
            <a:endParaRPr kumimoji="0" lang="en-US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B6D9D1-F5BD-415F-86B5-B0335FE2EA7C}"/>
              </a:ext>
            </a:extLst>
          </p:cNvPr>
          <p:cNvSpPr txBox="1">
            <a:spLocks/>
          </p:cNvSpPr>
          <p:nvPr/>
        </p:nvSpPr>
        <p:spPr>
          <a:xfrm>
            <a:off x="285750" y="285982"/>
            <a:ext cx="85725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447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F03FAC-C33D-4113-9F19-9A71A58FA3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8EF2E-A1EF-4AB6-8DDC-3E71F71E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90</a:t>
            </a:fld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EF495-E9E1-430E-A622-B4E6A1F44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-4376"/>
            <a:ext cx="6781800" cy="68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77058"/>
      </p:ext>
    </p:extLst>
  </p:cSld>
  <p:clrMapOvr>
    <a:masterClrMapping/>
  </p:clrMapOvr>
  <p:transition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1705" y="1066800"/>
            <a:ext cx="4419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(a) Magnetic potential function </a:t>
            </a:r>
            <a:r>
              <a:rPr lang="en-US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solar longitude </a:t>
            </a:r>
            <a:r>
              <a:rPr lang="en-US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latitude Λ for a 2D MHD model of the 2D component of interplanetary magnetic turbulence. </a:t>
            </a: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(b) Magnetic field line locations at Earth’s orbit (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 AU) as traced from 150,000 uniformly random initial positions at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0.1 AU from the Sun.</a:t>
            </a:r>
            <a:r>
              <a:rPr lang="en-US" sz="2400" dirty="0"/>
              <a:t> </a:t>
            </a:r>
          </a:p>
          <a:p>
            <a:r>
              <a:rPr lang="en-US" sz="24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(c)–(f) Scatter plots of proton arrival locations at </a:t>
            </a:r>
            <a:r>
              <a:rPr lang="en-US" sz="2400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</a:t>
            </a:r>
            <a:r>
              <a:rPr lang="en-US" sz="24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 AU for various energy</a:t>
            </a:r>
            <a:br>
              <a:rPr lang="en-US" sz="3200" b="1" dirty="0">
                <a:latin typeface="Calibri" pitchFamily="34" charset="0"/>
              </a:rPr>
            </a:br>
            <a:endParaRPr lang="en-US" sz="3200" b="1" dirty="0">
              <a:latin typeface="Calibri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22670" y="152400"/>
            <a:ext cx="4164100" cy="571504"/>
          </a:xfrm>
          <a:solidFill>
            <a:schemeClr val="tx1">
              <a:alpha val="30196"/>
            </a:schemeClr>
          </a:solidFill>
        </p:spPr>
        <p:txBody>
          <a:bodyPr>
            <a:no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Squeezing of SEPs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3047D-EFC6-45BE-8762-30681392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305" y="0"/>
            <a:ext cx="461269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657123-A13C-47C6-9BCF-8E4FB45C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91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85786" y="1447800"/>
            <a:ext cx="7858125" cy="4857750"/>
          </a:xfrm>
        </p:spPr>
        <p:txBody>
          <a:bodyPr>
            <a:normAutofit/>
          </a:bodyPr>
          <a:lstStyle/>
          <a:p>
            <a:pPr>
              <a:buClr>
                <a:srgbClr val="4FCEFF"/>
              </a:buClr>
              <a:buFont typeface="Wingdings 3" pitchFamily="18" charset="2"/>
              <a:buChar char="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energetic particles of &lt; 1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(energy where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8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island size) follow field lines closely.</a:t>
            </a:r>
          </a:p>
          <a:p>
            <a:pPr>
              <a:buClr>
                <a:srgbClr val="4FCEFF"/>
              </a:buClr>
              <a:buFont typeface="Wingdings 3" pitchFamily="18" charset="2"/>
              <a:buChar char="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Positively charged particles of higher energy can be highly concentrated at potential maxima (qB</a:t>
            </a:r>
            <a:r>
              <a:rPr lang="en-US" sz="28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0) to form collimated beams due to guiding center drift.</a:t>
            </a:r>
          </a:p>
          <a:p>
            <a:pPr>
              <a:buClr>
                <a:srgbClr val="4FCEFF"/>
              </a:buClr>
              <a:buFont typeface="Wingdings 3" pitchFamily="18" charset="2"/>
              <a:buChar char="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 particles are driven away from potential minima (qB</a:t>
            </a:r>
            <a:r>
              <a:rPr lang="en-US" sz="28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0) </a:t>
            </a:r>
          </a:p>
          <a:p>
            <a:pPr>
              <a:buClr>
                <a:srgbClr val="4FCEFF"/>
              </a:buClr>
              <a:buFont typeface="Wingdings 3" pitchFamily="18" charset="2"/>
              <a:buChar char="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collimation may have observable effects on relativistic solar particles.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 3" pitchFamily="18" charset="2"/>
              <a:buChar char=""/>
            </a:pPr>
            <a:endParaRPr lang="en-US" sz="2800" dirty="0"/>
          </a:p>
          <a:p>
            <a:pPr>
              <a:buClr>
                <a:schemeClr val="accent1">
                  <a:lumMod val="75000"/>
                </a:schemeClr>
              </a:buClr>
              <a:buFont typeface="Wingdings 3" pitchFamily="18" charset="2"/>
              <a:buChar char=""/>
            </a:pPr>
            <a:endParaRPr lang="en-US" sz="28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85786" y="452422"/>
            <a:ext cx="7929618" cy="762000"/>
          </a:xfrm>
          <a:prstGeom prst="rect">
            <a:avLst/>
          </a:prstGeom>
          <a:noFill/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-100" normalizeH="0" baseline="0" noProof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Summary of Squeezing </a:t>
            </a:r>
            <a:r>
              <a:rPr lang="en-US" sz="42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rPr>
              <a:t>W</a:t>
            </a:r>
            <a:r>
              <a:rPr kumimoji="0" lang="en-US" sz="4200" b="1" i="0" u="none" strike="noStrike" kern="1200" cap="none" spc="-100" normalizeH="0" baseline="0" noProof="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ork</a:t>
            </a:r>
            <a:endParaRPr kumimoji="0" lang="th-TH" sz="42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2C6B6A-44E9-4872-B218-84181F4C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92</a:t>
            </a:fld>
            <a:endParaRPr lang="th-TH"/>
          </a:p>
        </p:txBody>
      </p:sp>
    </p:spTree>
  </p:cSld>
  <p:clrMapOvr>
    <a:masterClrMapping/>
  </p:clrMapOvr>
  <p:transition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6217" y="2819400"/>
            <a:ext cx="8491566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Field Line Random Walk in Isotropic Turbulence with Zero Mean Field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4E16F1-B433-484B-836C-40F9C72A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93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3257075"/>
      </p:ext>
    </p:extLst>
  </p:cSld>
  <p:clrMapOvr>
    <a:masterClrMapping/>
  </p:clrMapOvr>
  <p:transition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A79-DFFC-4F18-94F5-8366F4C2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Equation for Field 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53001-1A0C-482F-92C6-18A5E6C1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94</a:t>
            </a:fld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DF7F6-4DC4-4D0F-9F85-3C4AAA49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155" y="1487435"/>
            <a:ext cx="5613689" cy="1060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662CB-2933-452D-9A1A-2C9CD745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775" y="3585764"/>
            <a:ext cx="4972306" cy="1028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7CBEF-A7AE-473A-9B2A-88FC5A1FE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456980"/>
            <a:ext cx="5632739" cy="1028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B384B5-7CEE-45B9-9FA4-B6062DF08677}"/>
              </a:ext>
            </a:extLst>
          </p:cNvPr>
          <p:cNvSpPr txBox="1"/>
          <p:nvPr/>
        </p:nvSpPr>
        <p:spPr>
          <a:xfrm>
            <a:off x="533400" y="2774478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cs typeface="Angsana New" pitchFamily="18" charset="-34"/>
              </a:rPr>
              <a:t>where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4DD4B-C20D-4244-B4C7-2BAB4559B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775" y="2724060"/>
            <a:ext cx="3829247" cy="7429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575DA7-D3E9-4670-BB39-85DE93F3639E}"/>
              </a:ext>
            </a:extLst>
          </p:cNvPr>
          <p:cNvSpPr txBox="1"/>
          <p:nvPr/>
        </p:nvSpPr>
        <p:spPr>
          <a:xfrm>
            <a:off x="533400" y="4773470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cs typeface="Angsana New" pitchFamily="18" charset="-34"/>
              </a:rPr>
              <a:t>defined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65B65D-2194-45D7-8D6B-9977C93B0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4831869"/>
            <a:ext cx="1670136" cy="4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21765"/>
      </p:ext>
    </p:extLst>
  </p:cSld>
  <p:clrMapOvr>
    <a:masterClrMapping/>
  </p:clrMapOvr>
  <p:transition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DA93-4FFE-4D33-A017-E1E7F3EE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 coefficients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072788-B3A8-493E-8EC1-A7440DB9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95</a:t>
            </a:fld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B17A3-4DEC-4233-899C-6679C7BD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5000"/>
            <a:ext cx="7296509" cy="1097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F4CC5E-F9B7-4DF9-8AD4-877F0D18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" y="4572000"/>
            <a:ext cx="7869555" cy="1097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87963-5603-4CA9-92B6-700CF72899F4}"/>
              </a:ext>
            </a:extLst>
          </p:cNvPr>
          <p:cNvSpPr txBox="1"/>
          <p:nvPr/>
        </p:nvSpPr>
        <p:spPr>
          <a:xfrm>
            <a:off x="533400" y="3594111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cs typeface="Angsana New" pitchFamily="18" charset="-34"/>
              </a:rPr>
              <a:t>In terms 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cs typeface="Angsana New" pitchFamily="18" charset="-34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72135748"/>
      </p:ext>
    </p:extLst>
  </p:cSld>
  <p:clrMapOvr>
    <a:masterClrMapping/>
  </p:clrMapOvr>
  <p:transition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71432C2-13BE-9540-9A1A-70AD09757B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072788-B3A8-493E-8EC1-A7440DB9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96</a:t>
            </a:fld>
            <a:endParaRPr lang="th-TH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E7923C-E423-AD48-A3E6-05A45643A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Corrsin’s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Independence Hypothesis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F59BD5-370C-B948-8FD1-6B311DD72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619250"/>
            <a:ext cx="7581900" cy="1358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434A37-8DF8-2C48-9E9D-BF8100739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3886200"/>
            <a:ext cx="67437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93276"/>
      </p:ext>
    </p:extLst>
  </p:cSld>
  <p:clrMapOvr>
    <a:masterClrMapping/>
  </p:clrMapOvr>
  <p:transition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052438-BBF8-2846-AB00-53F57AA91B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072788-B3A8-493E-8EC1-A7440DB9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7880-A8DF-459F-8389-080AACC82921}" type="slidenum">
              <a:rPr lang="en-US" smtClean="0"/>
              <a:pPr/>
              <a:t>97</a:t>
            </a:fld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71E90E-F4F8-4C48-A894-C68327236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350"/>
            <a:ext cx="85344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3828"/>
      </p:ext>
    </p:extLst>
  </p:cSld>
  <p:clrMapOvr>
    <a:masterClrMapping/>
  </p:clrMapOvr>
  <p:transition>
    <p:fade thruBlk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8F4944-6E69-4B40-ACF8-00CB03B8193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208D9-7655-0143-AB16-786F4B81A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650"/>
            <a:ext cx="85344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55963"/>
      </p:ext>
    </p:extLst>
  </p:cSld>
  <p:clrMapOvr>
    <a:masterClrMapping/>
  </p:clrMapOvr>
  <p:transition>
    <p:fade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D3DEE4-B008-9549-8F16-F945970E7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88900"/>
            <a:ext cx="89027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32058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3297</Words>
  <Application>Microsoft Macintosh PowerPoint</Application>
  <PresentationFormat>On-screen Show (4:3)</PresentationFormat>
  <Paragraphs>717</Paragraphs>
  <Slides>104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24" baseType="lpstr">
      <vt:lpstr>Angsana New</vt:lpstr>
      <vt:lpstr>Arial</vt:lpstr>
      <vt:lpstr>Bahnschrift SemiBold</vt:lpstr>
      <vt:lpstr>Bahnschrift SemiLight</vt:lpstr>
      <vt:lpstr>Browallia New</vt:lpstr>
      <vt:lpstr>Calibri</vt:lpstr>
      <vt:lpstr>Cambria Math</vt:lpstr>
      <vt:lpstr>Courier New</vt:lpstr>
      <vt:lpstr>Garamond</vt:lpstr>
      <vt:lpstr>Lucida Sans</vt:lpstr>
      <vt:lpstr>MT Extra</vt:lpstr>
      <vt:lpstr>Segoe UI</vt:lpstr>
      <vt:lpstr>Symbol</vt:lpstr>
      <vt:lpstr>Times New Roman</vt:lpstr>
      <vt:lpstr>Wingdings</vt:lpstr>
      <vt:lpstr>Wingdings 3</vt:lpstr>
      <vt:lpstr>Office Theme</vt:lpstr>
      <vt:lpstr>4_Office Theme</vt:lpstr>
      <vt:lpstr>1_Office Theme</vt:lpstr>
      <vt:lpstr>Equation</vt:lpstr>
      <vt:lpstr>PARTICLES SIMULATION AND APPLICATIONS TO RESEARCH</vt:lpstr>
      <vt:lpstr> OUTLINE</vt:lpstr>
      <vt:lpstr>PowerPoint Presentation</vt:lpstr>
      <vt:lpstr>PowerPoint Presentation</vt:lpstr>
      <vt:lpstr>Solar Energetic Particles</vt:lpstr>
      <vt:lpstr>Solar Wind</vt:lpstr>
      <vt:lpstr>Interplanetary Magnetic Field</vt:lpstr>
      <vt:lpstr>PowerPoint Presentation</vt:lpstr>
      <vt:lpstr> ACE spacecraft measured “dropouts”  </vt:lpstr>
      <vt:lpstr>The dropout phenomena of SEP transport can be explained by the idea of conditional statistics of magnetic field lines. </vt:lpstr>
      <vt:lpstr>PowerPoint Presentation</vt:lpstr>
      <vt:lpstr>INTERPLANETARY MAGNETIC FIELD (IMF)</vt:lpstr>
      <vt:lpstr>INTERPLANETARY MAGNETIC FIELD (IMF)</vt:lpstr>
      <vt:lpstr>Introduction to Turbulence</vt:lpstr>
      <vt:lpstr>PowerPoint Presentation</vt:lpstr>
      <vt:lpstr>Definition of Turbulence</vt:lpstr>
      <vt:lpstr>Research at MU</vt:lpstr>
      <vt:lpstr>Conditions for Turbulence</vt:lpstr>
      <vt:lpstr>Magnetic Field Turbulence</vt:lpstr>
      <vt:lpstr>Particle in a Uniform Magnetic Field</vt:lpstr>
      <vt:lpstr>Particle in a Uniform Magnetic Field</vt:lpstr>
      <vt:lpstr>Particle in a Magnetic Turbulence</vt:lpstr>
      <vt:lpstr>Particle in a Magnetic Turbulence</vt:lpstr>
      <vt:lpstr>Diffusion</vt:lpstr>
      <vt:lpstr>Correlation Function</vt:lpstr>
      <vt:lpstr>Power Spectrum</vt:lpstr>
      <vt:lpstr>Typical turbulence</vt:lpstr>
      <vt:lpstr>Kolmogorov Theory (1941)</vt:lpstr>
      <vt:lpstr> What is e?</vt:lpstr>
      <vt:lpstr> Correlation length</vt:lpstr>
      <vt:lpstr>The Spectrum of turbulence from Kolmogorov theory</vt:lpstr>
      <vt:lpstr>Interplanetary Magnetic Field</vt:lpstr>
      <vt:lpstr>Power spectrum of magnetic field fluctuations from Mariner 10</vt:lpstr>
      <vt:lpstr>Contour plot of the two-dimensional correlation function of solar wind fluctuations </vt:lpstr>
      <vt:lpstr>Schematic of populations of fluctuations in the solar wind</vt:lpstr>
      <vt:lpstr>The 2D+slab Model of Magnetic Field Turbulence</vt:lpstr>
      <vt:lpstr>Slab Turbulence</vt:lpstr>
      <vt:lpstr>2D Turbulence</vt:lpstr>
      <vt:lpstr>NUMERICAL SIMULATIONS</vt:lpstr>
      <vt:lpstr>Brief Description of the Project:</vt:lpstr>
      <vt:lpstr>Physically what is required is</vt:lpstr>
      <vt:lpstr>Cluster</vt:lpstr>
      <vt:lpstr>Cluster @ Space Physics and Energetic Particle Laboratory [2014]</vt:lpstr>
      <vt:lpstr>Structure of program</vt:lpstr>
      <vt:lpstr>SOURCE CODE</vt:lpstr>
      <vt:lpstr>PowerPoint Presentation</vt:lpstr>
      <vt:lpstr>PowerPoint Presentation</vt:lpstr>
      <vt:lpstr>PowerPoint Presentation</vt:lpstr>
      <vt:lpstr>PowerPoint Presentation</vt:lpstr>
      <vt:lpstr>Equation for field lines</vt:lpstr>
      <vt:lpstr>Two trajectories of magnetic field lines in pure slab turbulence</vt:lpstr>
      <vt:lpstr>A trajectory of magnetic field line in pure 2D</vt:lpstr>
      <vt:lpstr>Equation for particles</vt:lpstr>
      <vt:lpstr>Calculation of gyro-radius and gyro-frequency</vt:lpstr>
      <vt:lpstr>PowerPoint Presentation</vt:lpstr>
      <vt:lpstr>Steps for Simulation</vt:lpstr>
      <vt:lpstr>INPUT</vt:lpstr>
      <vt:lpstr>data</vt:lpstr>
      <vt:lpstr>int_values</vt:lpstr>
      <vt:lpstr>double_values</vt:lpstr>
      <vt:lpstr>setup</vt:lpstr>
      <vt:lpstr>Workshop Simulations</vt:lpstr>
      <vt:lpstr>APPLICATIONS TO RESEARCH</vt:lpstr>
      <vt:lpstr>Publications</vt:lpstr>
      <vt:lpstr>PowerPoint Presentation</vt:lpstr>
      <vt:lpstr>PowerPoint Presentation</vt:lpstr>
      <vt:lpstr>PowerPoint Presentation</vt:lpstr>
      <vt:lpstr>A paradox observations of SEPs </vt:lpstr>
      <vt:lpstr>PowerPoint Presentation</vt:lpstr>
      <vt:lpstr>PowerPoint Presentation</vt:lpstr>
      <vt:lpstr>Conditional Statistics</vt:lpstr>
      <vt:lpstr>PowerPoint Presentation</vt:lpstr>
      <vt:lpstr>PowerPoint Presentation</vt:lpstr>
      <vt:lpstr>Local Trapping Boundaries in a  2D MHD + slab field</vt:lpstr>
      <vt:lpstr>PowerPoint Presentation</vt:lpstr>
      <vt:lpstr>Local Trapping Boundaries (LTBs)</vt:lpstr>
      <vt:lpstr>PowerPoint Presentation</vt:lpstr>
      <vt:lpstr>Seripienlert et al.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Squeezing of Particle Distributions by Expanding Magnetic Turbulence </vt:lpstr>
      <vt:lpstr>PowerPoint Presentation</vt:lpstr>
      <vt:lpstr>PowerPoint Presentation</vt:lpstr>
      <vt:lpstr>Squeezing of SEPs</vt:lpstr>
      <vt:lpstr>PowerPoint Presentation</vt:lpstr>
      <vt:lpstr>Magnetic Field Line Random Walk in Isotropic Turbulence with Zero Mean Field</vt:lpstr>
      <vt:lpstr>Equation for Field Lines</vt:lpstr>
      <vt:lpstr>Diffusion coefficients</vt:lpstr>
      <vt:lpstr>Corrsin’s Independence Hypothesis</vt:lpstr>
      <vt:lpstr>PowerPoint Presentation</vt:lpstr>
      <vt:lpstr>PowerPoint Presentation</vt:lpstr>
      <vt:lpstr>PowerPoint Presentation</vt:lpstr>
      <vt:lpstr>Asymptotic Field Line Diffusion Coefficients</vt:lpstr>
      <vt:lpstr>Magnetic field line diffusion coefficients as a function of  (a) t and (b) s</vt:lpstr>
      <vt:lpstr>PowerPoint Presentation</vt:lpstr>
      <vt:lpstr>ACKNOWLEDGEMENTS</vt:lpstr>
      <vt:lpstr>THANK YOU 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PARTICLES SIMULATION AND APPLICATIONS TO RESEARCH</dc:title>
  <dc:creator>Dr. Achara Seripienlert</dc:creator>
  <cp:lastModifiedBy>Microsoft Office User</cp:lastModifiedBy>
  <cp:revision>38</cp:revision>
  <dcterms:created xsi:type="dcterms:W3CDTF">2020-07-23T06:22:55Z</dcterms:created>
  <dcterms:modified xsi:type="dcterms:W3CDTF">2020-07-27T10:23:24Z</dcterms:modified>
</cp:coreProperties>
</file>