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8" r:id="rId2"/>
    <p:sldId id="349" r:id="rId3"/>
    <p:sldId id="357" r:id="rId4"/>
    <p:sldId id="258" r:id="rId5"/>
    <p:sldId id="272" r:id="rId6"/>
    <p:sldId id="345" r:id="rId7"/>
    <p:sldId id="366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90" r:id="rId19"/>
    <p:sldId id="391" r:id="rId20"/>
    <p:sldId id="356" r:id="rId21"/>
    <p:sldId id="392" r:id="rId22"/>
    <p:sldId id="347" r:id="rId23"/>
    <p:sldId id="382" r:id="rId24"/>
    <p:sldId id="385" r:id="rId25"/>
    <p:sldId id="360" r:id="rId26"/>
    <p:sldId id="386" r:id="rId27"/>
    <p:sldId id="387" r:id="rId28"/>
    <p:sldId id="388" r:id="rId29"/>
    <p:sldId id="376" r:id="rId30"/>
    <p:sldId id="389" r:id="rId31"/>
    <p:sldId id="377" r:id="rId32"/>
    <p:sldId id="378" r:id="rId33"/>
    <p:sldId id="379" r:id="rId34"/>
    <p:sldId id="380" r:id="rId35"/>
    <p:sldId id="381" r:id="rId36"/>
  </p:sldIdLst>
  <p:sldSz cx="9144000" cy="5143500" type="screen16x9"/>
  <p:notesSz cx="6858000" cy="9144000"/>
  <p:defaultTextStyle>
    <a:defPPr>
      <a:defRPr lang="th-TH"/>
    </a:defPPr>
    <a:lvl1pPr marL="0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500291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000581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1500873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2001164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2501455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3001746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3502036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4002328" algn="l" defTabSz="100058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inan jomprasert" initials="kj" lastIdx="2" clrIdx="0">
    <p:extLst>
      <p:ext uri="{19B8F6BF-5375-455C-9EA6-DF929625EA0E}">
        <p15:presenceInfo xmlns:p15="http://schemas.microsoft.com/office/powerpoint/2012/main" userId="6c447448351e97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71985" autoAdjust="0"/>
  </p:normalViewPr>
  <p:slideViewPr>
    <p:cSldViewPr>
      <p:cViewPr varScale="1">
        <p:scale>
          <a:sx n="95" d="100"/>
          <a:sy n="95" d="100"/>
        </p:scale>
        <p:origin x="948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3T19:11:39.293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5D64-A16D-42B2-995B-8CADDD2939DF}" type="datetimeFigureOut">
              <a:rPr lang="th-TH" smtClean="0"/>
              <a:t>26/12/63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2DA9-6345-4FBA-A2F3-26658CC6D9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5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97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ข้อมูลค่า </a:t>
            </a:r>
            <a:r>
              <a:rPr lang="en-US" dirty="0"/>
              <a:t>Pressure Coefficient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กราฟกลางแสดง ข้อมูลค่า </a:t>
            </a:r>
            <a:r>
              <a:rPr lang="en-US" dirty="0"/>
              <a:t>Pressure Coefficient </a:t>
            </a:r>
            <a:r>
              <a:rPr lang="th-TH" dirty="0"/>
              <a:t>ของ</a:t>
            </a:r>
            <a:r>
              <a:rPr lang="en-US" dirty="0"/>
              <a:t> McMurdo</a:t>
            </a:r>
          </a:p>
          <a:p>
            <a:r>
              <a:rPr lang="th-TH" dirty="0"/>
              <a:t>กราฟล่างแสดง ข้อมูลค่า </a:t>
            </a:r>
            <a:r>
              <a:rPr lang="en-US" dirty="0"/>
              <a:t>Pressure Coefficient </a:t>
            </a:r>
            <a:r>
              <a:rPr lang="th-TH" dirty="0"/>
              <a:t>ของ</a:t>
            </a:r>
            <a:r>
              <a:rPr lang="en-US" dirty="0"/>
              <a:t> McMurdo2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44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ทำการ</a:t>
            </a:r>
            <a:r>
              <a:rPr lang="en-US" dirty="0"/>
              <a:t> Correct Pressure</a:t>
            </a:r>
            <a:r>
              <a:rPr lang="th-TH" dirty="0"/>
              <a:t> ข้อมูลจากสูตรที่ผ่านมา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80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ข้อมูลที่ผ่านการ</a:t>
            </a:r>
            <a:r>
              <a:rPr lang="en-US" dirty="0"/>
              <a:t> correct pressure</a:t>
            </a:r>
            <a:r>
              <a:rPr lang="th-TH" dirty="0"/>
              <a:t> แล้ว</a:t>
            </a:r>
            <a:r>
              <a:rPr lang="en-US" dirty="0"/>
              <a:t> vs DOY2016</a:t>
            </a:r>
            <a:endParaRPr lang="th-TH" dirty="0"/>
          </a:p>
          <a:p>
            <a:r>
              <a:rPr lang="th-TH" dirty="0"/>
              <a:t>กราฟกลางแสดง ข้อมูลรายนาทีที่ผ่านการ</a:t>
            </a:r>
            <a:r>
              <a:rPr lang="en-US" dirty="0"/>
              <a:t> clean</a:t>
            </a:r>
            <a:r>
              <a:rPr lang="th-TH" dirty="0"/>
              <a:t> แล้วแต่ยังไม่ได้</a:t>
            </a:r>
            <a:r>
              <a:rPr lang="en-US" dirty="0"/>
              <a:t> correct pressure vs DOY2016</a:t>
            </a:r>
          </a:p>
          <a:p>
            <a:r>
              <a:rPr lang="th-TH" dirty="0"/>
              <a:t>กราฟล่างแสดง ข้อมูลของความดัน </a:t>
            </a:r>
            <a:r>
              <a:rPr lang="en-US" dirty="0"/>
              <a:t>vs DOY2016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07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ข้อมูลที่ผ่านการ</a:t>
            </a:r>
            <a:r>
              <a:rPr lang="en-US" dirty="0"/>
              <a:t> correct pressure</a:t>
            </a:r>
            <a:r>
              <a:rPr lang="th-TH" dirty="0"/>
              <a:t> แล้ว</a:t>
            </a:r>
            <a:r>
              <a:rPr lang="en-US" dirty="0"/>
              <a:t> vs DOY2016</a:t>
            </a:r>
            <a:endParaRPr lang="th-TH" dirty="0"/>
          </a:p>
          <a:p>
            <a:r>
              <a:rPr lang="th-TH" dirty="0"/>
              <a:t>กราฟกลางแสดง ข้อมูลรายนาทีที่ผ่านการ</a:t>
            </a:r>
            <a:r>
              <a:rPr lang="en-US" dirty="0"/>
              <a:t> clean</a:t>
            </a:r>
            <a:r>
              <a:rPr lang="th-TH" dirty="0"/>
              <a:t> แล้วแต่ยังไม่ได้</a:t>
            </a:r>
            <a:r>
              <a:rPr lang="en-US" dirty="0"/>
              <a:t> correct pressure vs DOY2016</a:t>
            </a:r>
          </a:p>
          <a:p>
            <a:r>
              <a:rPr lang="th-TH" dirty="0"/>
              <a:t>กราฟล่างแสดง ข้อมูลของความดัน </a:t>
            </a:r>
            <a:r>
              <a:rPr lang="en-US" dirty="0"/>
              <a:t>vs DOY2016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89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ข้อมูลที่ผ่านการ</a:t>
            </a:r>
            <a:r>
              <a:rPr lang="en-US" dirty="0"/>
              <a:t> correct pressure</a:t>
            </a:r>
            <a:r>
              <a:rPr lang="th-TH" dirty="0"/>
              <a:t> แล้ว</a:t>
            </a:r>
            <a:r>
              <a:rPr lang="en-US" dirty="0"/>
              <a:t> vs DOY2016</a:t>
            </a:r>
            <a:endParaRPr lang="th-TH" dirty="0"/>
          </a:p>
          <a:p>
            <a:r>
              <a:rPr lang="th-TH" dirty="0"/>
              <a:t>กราฟกลางแสดง ข้อมูลรายนาทีที่ผ่านการ</a:t>
            </a:r>
            <a:r>
              <a:rPr lang="en-US" dirty="0"/>
              <a:t> clean</a:t>
            </a:r>
            <a:r>
              <a:rPr lang="th-TH" dirty="0"/>
              <a:t> แล้วแต่ยังไม่ได้</a:t>
            </a:r>
            <a:r>
              <a:rPr lang="en-US" dirty="0"/>
              <a:t> correct pressure vs DOY2016</a:t>
            </a:r>
          </a:p>
          <a:p>
            <a:r>
              <a:rPr lang="th-TH" dirty="0"/>
              <a:t>กราฟล่างแสดง ข้อมูลของความดัน </a:t>
            </a:r>
            <a:r>
              <a:rPr lang="en-US" dirty="0"/>
              <a:t>vs DOY2016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58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ข้อมูลค่า </a:t>
            </a:r>
            <a:r>
              <a:rPr lang="en-US" dirty="0" err="1"/>
              <a:t>RelVar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กราฟกลางแสดง ข้อมูลค่า </a:t>
            </a:r>
            <a:r>
              <a:rPr lang="en-US" dirty="0" err="1"/>
              <a:t>RelVar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</a:t>
            </a:r>
          </a:p>
          <a:p>
            <a:r>
              <a:rPr lang="th-TH" dirty="0"/>
              <a:t>กราฟล่างแสดง ข้อมูลค่า </a:t>
            </a:r>
            <a:r>
              <a:rPr lang="en-US" dirty="0" err="1"/>
              <a:t>RelVar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88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ข้อมูลค่า </a:t>
            </a:r>
            <a:r>
              <a:rPr lang="en-US" dirty="0" err="1"/>
              <a:t>RelVarSig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กราฟกลางแสดง ข้อมูลค่า </a:t>
            </a:r>
            <a:r>
              <a:rPr lang="en-US" dirty="0" err="1"/>
              <a:t>RelVarSig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</a:t>
            </a:r>
          </a:p>
          <a:p>
            <a:r>
              <a:rPr lang="th-TH" dirty="0"/>
              <a:t>กราฟล่างแสดง ข้อมูลค่า </a:t>
            </a:r>
            <a:r>
              <a:rPr lang="en-US" dirty="0" err="1"/>
              <a:t>RelVarSig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881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กราฟบนแสดง ข้อมูลค่า </a:t>
            </a:r>
            <a:r>
              <a:rPr lang="en-US" dirty="0" err="1"/>
              <a:t>RelVarSigC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กราฟกลางแสดง ข้อมูลค่า </a:t>
            </a:r>
            <a:r>
              <a:rPr lang="en-US" dirty="0" err="1"/>
              <a:t>RelVarSigC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</a:t>
            </a:r>
          </a:p>
          <a:p>
            <a:r>
              <a:rPr lang="th-TH" dirty="0"/>
              <a:t>กราฟล่างแสดง ข้อมูลค่า </a:t>
            </a:r>
            <a:r>
              <a:rPr lang="en-US" dirty="0" err="1"/>
              <a:t>RelVarSigC</a:t>
            </a:r>
            <a:r>
              <a:rPr lang="en-US" dirty="0"/>
              <a:t> </a:t>
            </a:r>
            <a:r>
              <a:rPr lang="th-TH" dirty="0"/>
              <a:t>ของ</a:t>
            </a:r>
            <a:r>
              <a:rPr lang="en-US" dirty="0"/>
              <a:t> McMurdo2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272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ข้อมูลดิบราย 10 วินาทีของ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en-US" dirty="0"/>
              <a:t> McMurdo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ข้อมูลดิบราย 10 วินาทีของ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 , McMurdo , McMurdo2</a:t>
            </a:r>
            <a:endParaRPr lang="th-T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73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นำข้อมูลดิบมาหาค่า</a:t>
            </a:r>
            <a:r>
              <a:rPr lang="en-US" dirty="0"/>
              <a:t> Histogram</a:t>
            </a:r>
            <a:r>
              <a:rPr lang="th-TH" dirty="0"/>
              <a:t> ของทั้ง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 McMurdo</a:t>
            </a:r>
            <a:r>
              <a:rPr lang="th-TH" dirty="0"/>
              <a:t> และทำการ</a:t>
            </a:r>
            <a:r>
              <a:rPr lang="en-US" dirty="0"/>
              <a:t> Clean</a:t>
            </a:r>
            <a:r>
              <a:rPr lang="th-TH" dirty="0"/>
              <a:t> ข้อมูลโดยกำหนดว่าข้อมูลใดที่อยู่นอกเหนือของเขต</a:t>
            </a:r>
            <a:r>
              <a:rPr lang="en-US" dirty="0"/>
              <a:t> 4 Sigma</a:t>
            </a:r>
            <a:r>
              <a:rPr lang="th-TH" dirty="0"/>
              <a:t> จะเปลี่ยนค่าเป็น -1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67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ข้อมูลที่ทำการ</a:t>
            </a:r>
            <a:r>
              <a:rPr lang="en-US" dirty="0"/>
              <a:t> Clean</a:t>
            </a:r>
            <a:r>
              <a:rPr lang="th-TH" dirty="0"/>
              <a:t> แล้ว ราย 1 นาที พร้อมทั้ง </a:t>
            </a:r>
            <a:r>
              <a:rPr lang="en-US" dirty="0"/>
              <a:t>Moving Average</a:t>
            </a:r>
            <a:r>
              <a:rPr lang="th-TH" dirty="0"/>
              <a:t> ของข้อมูล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50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แบ่งข้อมูลออกเป็น 3 อย่าง คือ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[Tube1-6 except Tube4] , McMurdo[Tube1-5] , McMurdo2 [Tube7-11] </a:t>
            </a:r>
            <a:r>
              <a:rPr lang="th-TH" dirty="0"/>
              <a:t>โดยเป็น 5 หลอดในทุกข้อมูล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ข้อมูลที่ทำการ</a:t>
            </a:r>
            <a:r>
              <a:rPr lang="en-US" dirty="0"/>
              <a:t> Clean</a:t>
            </a:r>
            <a:r>
              <a:rPr lang="th-TH" dirty="0"/>
              <a:t> แล้ว แปลงจากราย 10 วินาทีเป็นราย 1 นาที พร้อมทั้งหา </a:t>
            </a:r>
            <a:r>
              <a:rPr lang="en-US" dirty="0"/>
              <a:t>Moving Average</a:t>
            </a:r>
            <a:r>
              <a:rPr lang="th-TH" dirty="0"/>
              <a:t> ของข้อมูล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JBGO </a:t>
            </a:r>
            <a:r>
              <a:rPr lang="th-TH" dirty="0"/>
              <a:t>จะเห็นว่ามี</a:t>
            </a:r>
            <a:r>
              <a:rPr lang="en-US" dirty="0"/>
              <a:t> Moving Average</a:t>
            </a:r>
            <a:r>
              <a:rPr lang="th-TH" dirty="0"/>
              <a:t> ที่ตกต่ำไปในช่วงนึง ซึ่งเป็นจุดที่ข้อมูลเสียเป็นค่า -1 ซึ่งเป็นช่วงที่ไม่มีข้อมูลปรากฎ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MCMU &amp; MCMU2</a:t>
            </a:r>
            <a:r>
              <a:rPr lang="th-TH" dirty="0"/>
              <a:t> จะมีลักษณะกราฟดังกล่าว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9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70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ข้อมูลความดันของ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en-US" dirty="0"/>
              <a:t> McMurdo</a:t>
            </a:r>
            <a:r>
              <a:rPr lang="th-TH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JangBogo</a:t>
            </a:r>
            <a:r>
              <a:rPr lang="en-US" dirty="0"/>
              <a:t> </a:t>
            </a:r>
            <a:r>
              <a:rPr lang="th-TH" dirty="0"/>
              <a:t>จะมีช่วงวันที่ 589 – 590 ที่ข้อมูลความดันผิดปกติไป</a:t>
            </a:r>
          </a:p>
          <a:p>
            <a:pPr marL="285750" indent="-285750">
              <a:buFontTx/>
              <a:buChar char="-"/>
            </a:pPr>
            <a:r>
              <a:rPr lang="en-US" dirty="0"/>
              <a:t>McMurdo</a:t>
            </a:r>
            <a:r>
              <a:rPr lang="th-TH" dirty="0"/>
              <a:t> จะมีช่วงวันที่ 628 ที่จะมีความดันลงต่ำจนมาถึง 700 </a:t>
            </a:r>
            <a:r>
              <a:rPr lang="en-US" dirty="0"/>
              <a:t>mmHg</a:t>
            </a:r>
            <a:endParaRPr lang="th-T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84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ค่า</a:t>
            </a:r>
            <a:r>
              <a:rPr lang="en-US" dirty="0"/>
              <a:t> pressure coefficient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JangBogo</a:t>
            </a:r>
            <a:r>
              <a:rPr lang="en-US" dirty="0"/>
              <a:t> , McMurdo , McMurdo2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B2DA9-6345-4FBA-A2F3-26658CC6D94F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85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D21F-40EF-46AA-98E6-C7D9FB2E01F4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1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359B-8815-4646-8D1E-43658BBC265E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ABF-4730-4385-B786-AC4D53CD752D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F832-9E93-4C61-8500-18E521C185A7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2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2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005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0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1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1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1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2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2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9EF9-4F59-482A-9CEF-9245B5898F11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7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9A7-F6A8-49EC-9EC8-5F3166F5D236}" type="datetime1">
              <a:rPr lang="th-TH" smtClean="0"/>
              <a:t>26/12/63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02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91" indent="0">
              <a:buNone/>
              <a:defRPr sz="2200" b="1"/>
            </a:lvl2pPr>
            <a:lvl3pPr marL="1000581" indent="0">
              <a:buNone/>
              <a:defRPr sz="1900" b="1"/>
            </a:lvl3pPr>
            <a:lvl4pPr marL="1500873" indent="0">
              <a:buNone/>
              <a:defRPr sz="1700" b="1"/>
            </a:lvl4pPr>
            <a:lvl5pPr marL="2001164" indent="0">
              <a:buNone/>
              <a:defRPr sz="1700" b="1"/>
            </a:lvl5pPr>
            <a:lvl6pPr marL="2501455" indent="0">
              <a:buNone/>
              <a:defRPr sz="1700" b="1"/>
            </a:lvl6pPr>
            <a:lvl7pPr marL="3001746" indent="0">
              <a:buNone/>
              <a:defRPr sz="1700" b="1"/>
            </a:lvl7pPr>
            <a:lvl8pPr marL="3502036" indent="0">
              <a:buNone/>
              <a:defRPr sz="1700" b="1"/>
            </a:lvl8pPr>
            <a:lvl9pPr marL="400232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91" indent="0">
              <a:buNone/>
              <a:defRPr sz="2200" b="1"/>
            </a:lvl2pPr>
            <a:lvl3pPr marL="1000581" indent="0">
              <a:buNone/>
              <a:defRPr sz="1900" b="1"/>
            </a:lvl3pPr>
            <a:lvl4pPr marL="1500873" indent="0">
              <a:buNone/>
              <a:defRPr sz="1700" b="1"/>
            </a:lvl4pPr>
            <a:lvl5pPr marL="2001164" indent="0">
              <a:buNone/>
              <a:defRPr sz="1700" b="1"/>
            </a:lvl5pPr>
            <a:lvl6pPr marL="2501455" indent="0">
              <a:buNone/>
              <a:defRPr sz="1700" b="1"/>
            </a:lvl6pPr>
            <a:lvl7pPr marL="3001746" indent="0">
              <a:buNone/>
              <a:defRPr sz="1700" b="1"/>
            </a:lvl7pPr>
            <a:lvl8pPr marL="3502036" indent="0">
              <a:buNone/>
              <a:defRPr sz="1700" b="1"/>
            </a:lvl8pPr>
            <a:lvl9pPr marL="400232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0B4-C9CA-4488-A4DF-20675F296DF9}" type="datetime1">
              <a:rPr lang="th-TH" smtClean="0"/>
              <a:t>26/12/63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7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F9E5-97DB-45DD-BDA7-79AA2A593662}" type="datetime1">
              <a:rPr lang="th-TH" smtClean="0"/>
              <a:t>26/12/63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60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2AA2-4179-42CF-AC76-46A9AF1DBBE7}" type="datetime1">
              <a:rPr lang="th-TH" smtClean="0"/>
              <a:t>26/12/63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79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00291" indent="0">
              <a:buNone/>
              <a:defRPr sz="1300"/>
            </a:lvl2pPr>
            <a:lvl3pPr marL="1000581" indent="0">
              <a:buNone/>
              <a:defRPr sz="1100"/>
            </a:lvl3pPr>
            <a:lvl4pPr marL="1500873" indent="0">
              <a:buNone/>
              <a:defRPr sz="1000"/>
            </a:lvl4pPr>
            <a:lvl5pPr marL="2001164" indent="0">
              <a:buNone/>
              <a:defRPr sz="1000"/>
            </a:lvl5pPr>
            <a:lvl6pPr marL="2501455" indent="0">
              <a:buNone/>
              <a:defRPr sz="1000"/>
            </a:lvl6pPr>
            <a:lvl7pPr marL="3001746" indent="0">
              <a:buNone/>
              <a:defRPr sz="1000"/>
            </a:lvl7pPr>
            <a:lvl8pPr marL="3502036" indent="0">
              <a:buNone/>
              <a:defRPr sz="1000"/>
            </a:lvl8pPr>
            <a:lvl9pPr marL="400232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4292-8719-4905-9F6C-85BB5D7015C0}" type="datetime1">
              <a:rPr lang="th-TH" smtClean="0"/>
              <a:t>26/12/63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10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500"/>
            </a:lvl1pPr>
            <a:lvl2pPr marL="500291" indent="0">
              <a:buNone/>
              <a:defRPr sz="3100"/>
            </a:lvl2pPr>
            <a:lvl3pPr marL="1000581" indent="0">
              <a:buNone/>
              <a:defRPr sz="2600"/>
            </a:lvl3pPr>
            <a:lvl4pPr marL="1500873" indent="0">
              <a:buNone/>
              <a:defRPr sz="2200"/>
            </a:lvl4pPr>
            <a:lvl5pPr marL="2001164" indent="0">
              <a:buNone/>
              <a:defRPr sz="2200"/>
            </a:lvl5pPr>
            <a:lvl6pPr marL="2501455" indent="0">
              <a:buNone/>
              <a:defRPr sz="2200"/>
            </a:lvl6pPr>
            <a:lvl7pPr marL="3001746" indent="0">
              <a:buNone/>
              <a:defRPr sz="2200"/>
            </a:lvl7pPr>
            <a:lvl8pPr marL="3502036" indent="0">
              <a:buNone/>
              <a:defRPr sz="2200"/>
            </a:lvl8pPr>
            <a:lvl9pPr marL="4002328" indent="0">
              <a:buNone/>
              <a:defRPr sz="22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00291" indent="0">
              <a:buNone/>
              <a:defRPr sz="1300"/>
            </a:lvl2pPr>
            <a:lvl3pPr marL="1000581" indent="0">
              <a:buNone/>
              <a:defRPr sz="1100"/>
            </a:lvl3pPr>
            <a:lvl4pPr marL="1500873" indent="0">
              <a:buNone/>
              <a:defRPr sz="1000"/>
            </a:lvl4pPr>
            <a:lvl5pPr marL="2001164" indent="0">
              <a:buNone/>
              <a:defRPr sz="1000"/>
            </a:lvl5pPr>
            <a:lvl6pPr marL="2501455" indent="0">
              <a:buNone/>
              <a:defRPr sz="1000"/>
            </a:lvl6pPr>
            <a:lvl7pPr marL="3001746" indent="0">
              <a:buNone/>
              <a:defRPr sz="1000"/>
            </a:lvl7pPr>
            <a:lvl8pPr marL="3502036" indent="0">
              <a:buNone/>
              <a:defRPr sz="1000"/>
            </a:lvl8pPr>
            <a:lvl9pPr marL="400232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E55C-DBF5-47D3-86CC-49696DDB4399}" type="datetime1">
              <a:rPr lang="th-TH" smtClean="0"/>
              <a:t>26/12/63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4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100059" tIns="50029" rIns="100059" bIns="5002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059" tIns="50029" rIns="100059" bIns="500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100059" tIns="50029" rIns="100059" bIns="500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6869-C2F7-4FC9-A24E-389FBFA6C047}" type="datetime1">
              <a:rPr lang="th-TH" smtClean="0"/>
              <a:t>26/12/63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100059" tIns="50029" rIns="100059" bIns="5002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123478"/>
            <a:ext cx="2133600" cy="273844"/>
          </a:xfrm>
          <a:prstGeom prst="rect">
            <a:avLst/>
          </a:prstGeom>
        </p:spPr>
        <p:txBody>
          <a:bodyPr vert="horz" lIns="100059" tIns="50029" rIns="100059" bIns="5002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937C-A710-4ED0-9DB5-FC7D14A01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01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0058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218" indent="-375218" algn="l" defTabSz="100058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73" indent="-312682" algn="l" defTabSz="100058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727" indent="-250146" algn="l" defTabSz="1000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018" indent="-250146" algn="l" defTabSz="100058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309" indent="-250146" algn="l" defTabSz="100058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601" indent="-250146" algn="l" defTabSz="10005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891" indent="-250146" algn="l" defTabSz="10005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182" indent="-250146" algn="l" defTabSz="10005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473" indent="-250146" algn="l" defTabSz="10005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91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81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73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164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455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746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036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328" algn="l" defTabSz="100058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>
                <a:solidFill>
                  <a:schemeClr val="bg1"/>
                </a:solidFill>
              </a:rPr>
              <a:t>1</a:t>
            </a:fld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2E23B6-BE33-40AE-BE8E-A445CA058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508" y="3489548"/>
            <a:ext cx="6400800" cy="131445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Presented by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  <a:latin typeface="+mj-lt"/>
              </a:rPr>
              <a:t>Kittinan Jomprasert </a:t>
            </a:r>
            <a:r>
              <a:rPr lang="th-TH" sz="4300" dirty="0">
                <a:solidFill>
                  <a:srgbClr val="FFC000"/>
                </a:solidFill>
                <a:latin typeface="+mj-lt"/>
              </a:rPr>
              <a:t>(</a:t>
            </a:r>
            <a:r>
              <a:rPr lang="en-US" b="0" i="0" dirty="0">
                <a:solidFill>
                  <a:srgbClr val="FFC000"/>
                </a:solidFill>
                <a:effectLst/>
                <a:latin typeface="+mj-lt"/>
              </a:rPr>
              <a:t>Undergraduate</a:t>
            </a:r>
            <a:r>
              <a:rPr lang="th-TH" sz="4300" dirty="0">
                <a:solidFill>
                  <a:srgbClr val="FFC000"/>
                </a:solidFill>
                <a:latin typeface="+mj-lt"/>
              </a:rPr>
              <a:t>)</a:t>
            </a:r>
            <a:endParaRPr lang="th-TH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C82DD8-1855-48A3-B85B-10B3988188AD}"/>
              </a:ext>
            </a:extLst>
          </p:cNvPr>
          <p:cNvSpPr txBox="1">
            <a:spLocks/>
          </p:cNvSpPr>
          <p:nvPr/>
        </p:nvSpPr>
        <p:spPr>
          <a:xfrm>
            <a:off x="-1692696" y="4569668"/>
            <a:ext cx="12551208" cy="57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C000"/>
                </a:solidFill>
              </a:rPr>
              <a:t>Department of Physics , Faculty of Science , Chiang Mai University , Chiang Mai , Thailand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E8509F19-20D8-47E3-BF31-28C9356F9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97" y="1352846"/>
            <a:ext cx="2153022" cy="215302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1396BAB-D6C3-4489-91A3-430AFD0BF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3750" y1="20313" x2="74792" y2="26250"/>
                        <a14:foregroundMark x1="74583" y1="63542" x2="74583" y2="7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5221"/>
            <a:ext cx="2448272" cy="2448272"/>
          </a:xfrm>
          <a:prstGeom prst="rect">
            <a:avLst/>
          </a:prstGeom>
        </p:spPr>
      </p:pic>
      <p:pic>
        <p:nvPicPr>
          <p:cNvPr id="14" name="Picture 2" descr="ไม่มีคำอธิบายรูปภาพ">
            <a:extLst>
              <a:ext uri="{FF2B5EF4-FFF2-40B4-BE49-F238E27FC236}">
                <a16:creationId xmlns:a16="http://schemas.microsoft.com/office/drawing/2014/main" id="{A5D880C6-9C37-4417-B261-D3B23313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5938" l="4375" r="96250">
                        <a14:foregroundMark x1="39063" y1="9792" x2="18958" y2="22917"/>
                        <a14:foregroundMark x1="18958" y1="22917" x2="9167" y2="36875"/>
                        <a14:foregroundMark x1="15313" y1="31458" x2="52500" y2="7500"/>
                        <a14:foregroundMark x1="52500" y1="7500" x2="73333" y2="16146"/>
                        <a14:foregroundMark x1="73333" y1="16146" x2="84375" y2="35313"/>
                        <a14:foregroundMark x1="84375" y1="35313" x2="88021" y2="45625"/>
                        <a14:foregroundMark x1="88021" y1="45625" x2="86042" y2="55208"/>
                        <a14:foregroundMark x1="86042" y1="55208" x2="80938" y2="64167"/>
                        <a14:foregroundMark x1="80938" y1="64167" x2="78125" y2="75000"/>
                        <a14:foregroundMark x1="78125" y1="75000" x2="63438" y2="88125"/>
                        <a14:foregroundMark x1="63438" y1="88125" x2="54167" y2="92292"/>
                        <a14:foregroundMark x1="54167" y1="92292" x2="12188" y2="74896"/>
                        <a14:foregroundMark x1="12188" y1="74896" x2="4896" y2="42188"/>
                        <a14:foregroundMark x1="4896" y1="42188" x2="8750" y2="29583"/>
                        <a14:foregroundMark x1="8750" y1="29583" x2="18750" y2="22396"/>
                        <a14:foregroundMark x1="18750" y1="22396" x2="28542" y2="18958"/>
                        <a14:foregroundMark x1="12188" y1="29167" x2="15313" y2="55833"/>
                        <a14:foregroundMark x1="9479" y1="37396" x2="5833" y2="47292"/>
                        <a14:foregroundMark x1="5833" y1="47292" x2="10000" y2="57500"/>
                        <a14:foregroundMark x1="10000" y1="57500" x2="20208" y2="55729"/>
                        <a14:foregroundMark x1="20208" y1="55729" x2="20313" y2="45313"/>
                        <a14:foregroundMark x1="20313" y1="45313" x2="20104" y2="45313"/>
                        <a14:foregroundMark x1="15313" y1="49896" x2="12604" y2="60938"/>
                        <a14:foregroundMark x1="12604" y1="60938" x2="13333" y2="72604"/>
                        <a14:foregroundMark x1="13333" y1="72604" x2="24063" y2="89583"/>
                        <a14:foregroundMark x1="24063" y1="89583" x2="45208" y2="92083"/>
                        <a14:foregroundMark x1="9896" y1="28958" x2="17083" y2="20417"/>
                        <a14:foregroundMark x1="17083" y1="20417" x2="45417" y2="2500"/>
                        <a14:foregroundMark x1="49792" y1="3438" x2="38021" y2="3646"/>
                        <a14:foregroundMark x1="38021" y1="3646" x2="20625" y2="11875"/>
                        <a14:foregroundMark x1="20625" y1="11875" x2="7813" y2="25938"/>
                        <a14:foregroundMark x1="7813" y1="25938" x2="1875" y2="44896"/>
                        <a14:foregroundMark x1="1875" y1="44896" x2="4583" y2="63542"/>
                        <a14:foregroundMark x1="4583" y1="63542" x2="12604" y2="80417"/>
                        <a14:foregroundMark x1="12604" y1="80417" x2="20417" y2="86979"/>
                        <a14:foregroundMark x1="20417" y1="86979" x2="22396" y2="88021"/>
                        <a14:foregroundMark x1="43438" y1="5208" x2="52292" y2="2396"/>
                        <a14:foregroundMark x1="52292" y1="2396" x2="61771" y2="3958"/>
                        <a14:foregroundMark x1="61771" y1="3958" x2="79063" y2="12604"/>
                        <a14:foregroundMark x1="79063" y1="12604" x2="86250" y2="19688"/>
                        <a14:foregroundMark x1="86250" y1="19688" x2="94167" y2="37396"/>
                        <a14:foregroundMark x1="94167" y1="37396" x2="94896" y2="57188"/>
                        <a14:foregroundMark x1="94896" y1="57188" x2="85521" y2="74479"/>
                        <a14:foregroundMark x1="85521" y1="74479" x2="78333" y2="82083"/>
                        <a14:foregroundMark x1="78333" y1="82083" x2="59271" y2="93229"/>
                        <a14:foregroundMark x1="59271" y1="93229" x2="47083" y2="95938"/>
                        <a14:foregroundMark x1="47083" y1="95938" x2="29688" y2="91354"/>
                        <a14:foregroundMark x1="35417" y1="19583" x2="30417" y2="65625"/>
                        <a14:foregroundMark x1="30417" y1="65625" x2="34792" y2="76875"/>
                        <a14:foregroundMark x1="34792" y1="76875" x2="53229" y2="81875"/>
                        <a14:foregroundMark x1="93333" y1="39167" x2="96250" y2="50833"/>
                        <a14:foregroundMark x1="27187" y1="21667" x2="54271" y2="35104"/>
                        <a14:foregroundMark x1="54271" y1="35104" x2="61667" y2="46042"/>
                        <a14:foregroundMark x1="61667" y1="46042" x2="68646" y2="66771"/>
                        <a14:foregroundMark x1="68646" y1="66771" x2="58646" y2="73542"/>
                        <a14:foregroundMark x1="58646" y1="73542" x2="47917" y2="72604"/>
                        <a14:foregroundMark x1="47917" y1="72604" x2="39063" y2="65313"/>
                        <a14:foregroundMark x1="39063" y1="65313" x2="57292" y2="36458"/>
                        <a14:foregroundMark x1="57292" y1="36458" x2="65729" y2="30312"/>
                        <a14:foregroundMark x1="65729" y1="30312" x2="65938" y2="43125"/>
                        <a14:foregroundMark x1="65938" y1="43125" x2="59479" y2="61979"/>
                        <a14:foregroundMark x1="59479" y1="61979" x2="46250" y2="62292"/>
                        <a14:foregroundMark x1="46250" y1="62292" x2="39167" y2="36042"/>
                        <a14:foregroundMark x1="39167" y1="36042" x2="48333" y2="27917"/>
                        <a14:foregroundMark x1="48333" y1="27917" x2="59896" y2="26250"/>
                        <a14:foregroundMark x1="59896" y1="26250" x2="60625" y2="41875"/>
                        <a14:foregroundMark x1="60625" y1="41875" x2="53542" y2="48438"/>
                        <a14:foregroundMark x1="53542" y1="48438" x2="44896" y2="43646"/>
                        <a14:foregroundMark x1="44896" y1="43646" x2="39583" y2="34271"/>
                        <a14:foregroundMark x1="39583" y1="34271" x2="44479" y2="24271"/>
                        <a14:foregroundMark x1="44479" y1="24271" x2="58750" y2="25729"/>
                        <a14:foregroundMark x1="58750" y1="25729" x2="71563" y2="35000"/>
                        <a14:foregroundMark x1="71563" y1="35000" x2="73125" y2="45833"/>
                        <a14:foregroundMark x1="73125" y1="45833" x2="65938" y2="57813"/>
                        <a14:foregroundMark x1="65938" y1="57813" x2="46146" y2="60000"/>
                        <a14:foregroundMark x1="46146" y1="60000" x2="36250" y2="58229"/>
                        <a14:foregroundMark x1="36250" y1="58229" x2="30938" y2="49479"/>
                        <a14:foregroundMark x1="30938" y1="49479" x2="31771" y2="48125"/>
                        <a14:foregroundMark x1="36979" y1="37396" x2="28646" y2="44375"/>
                        <a14:foregroundMark x1="28646" y1="44375" x2="25521" y2="56875"/>
                        <a14:foregroundMark x1="25521" y1="56875" x2="25938" y2="44583"/>
                        <a14:foregroundMark x1="25938" y1="44583" x2="35417" y2="39896"/>
                        <a14:foregroundMark x1="35417" y1="39896" x2="38854" y2="49688"/>
                        <a14:foregroundMark x1="38854" y1="49688" x2="37500" y2="61563"/>
                        <a14:foregroundMark x1="37500" y1="61563" x2="24583" y2="59896"/>
                        <a14:foregroundMark x1="24583" y1="59896" x2="22917" y2="48333"/>
                        <a14:foregroundMark x1="22917" y1="48333" x2="31563" y2="41979"/>
                        <a14:foregroundMark x1="31563" y1="41979" x2="31979" y2="41979"/>
                        <a14:foregroundMark x1="54583" y1="60208" x2="58542" y2="69688"/>
                        <a14:foregroundMark x1="58542" y1="69688" x2="43854" y2="71042"/>
                        <a14:foregroundMark x1="43854" y1="71042" x2="54063" y2="68021"/>
                        <a14:foregroundMark x1="54063" y1="68021" x2="40833" y2="68646"/>
                        <a14:foregroundMark x1="40833" y1="68646" x2="41146" y2="66146"/>
                        <a14:foregroundMark x1="46146" y1="49688" x2="59167" y2="33125"/>
                        <a14:foregroundMark x1="59167" y1="33125" x2="71667" y2="33750"/>
                        <a14:foregroundMark x1="71667" y1="33750" x2="77083" y2="51250"/>
                        <a14:foregroundMark x1="77083" y1="51250" x2="73854" y2="63229"/>
                        <a14:foregroundMark x1="73854" y1="63229" x2="58438" y2="66771"/>
                        <a14:foregroundMark x1="58438" y1="66771" x2="42188" y2="64688"/>
                        <a14:foregroundMark x1="42188" y1="64688" x2="36563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75" y="1359015"/>
            <a:ext cx="2153022" cy="21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BED7B6-3C6F-471D-B7A1-6DAA2F2E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57951"/>
            <a:ext cx="7772400" cy="10176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Determination of the Correlation Function between the Stations vs. time Lag(Jang Bogo Vs. McMurdo)</a:t>
            </a:r>
            <a:endParaRPr lang="th-TH" sz="2800" dirty="0">
              <a:solidFill>
                <a:srgbClr val="FFC000"/>
              </a:solidFill>
            </a:endParaRP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E4F3348D-A879-4239-977C-2A3A24D9DC0D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1F1DF0C-3738-4A1A-A6F5-BF5437001C26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69095AA-3815-42EA-B62A-1A6C4F0C1732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C12AC93-42AA-4296-98EF-9BAEDA4E78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A1DC435A-F653-4A5F-806A-62A545F65BBD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51209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JBGO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10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299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300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A86FB0D-2161-47BC-BD9C-9C9B889F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1873"/>
            <a:ext cx="4051811" cy="275690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47F5BBC-DA11-4D75-A82B-CE7FCF07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03" y="1187758"/>
            <a:ext cx="3763706" cy="2671017"/>
          </a:xfrm>
          <a:prstGeom prst="rect">
            <a:avLst/>
          </a:prstGeom>
        </p:spPr>
      </p:pic>
      <p:sp>
        <p:nvSpPr>
          <p:cNvPr id="3" name="เครื่องหมายคูณ 2">
            <a:extLst>
              <a:ext uri="{FF2B5EF4-FFF2-40B4-BE49-F238E27FC236}">
                <a16:creationId xmlns:a16="http://schemas.microsoft.com/office/drawing/2014/main" id="{D50A7C7A-54C7-4C3C-8B01-A2EB06589DBE}"/>
              </a:ext>
            </a:extLst>
          </p:cNvPr>
          <p:cNvSpPr/>
          <p:nvPr/>
        </p:nvSpPr>
        <p:spPr>
          <a:xfrm>
            <a:off x="4856073" y="339502"/>
            <a:ext cx="4303547" cy="43035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5E62820-1BD0-495C-A843-05C4E461B436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9166341A-5FB8-45F2-BE0B-3A483DC7B2B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8428D4D-E7BF-4D8F-84D7-631515B731D3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D62D0633-D357-4921-9266-BE388A77A8B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63788555-7B23-48C8-846F-78DA11EF781C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95924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JBGO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11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298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299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4C198D0-CE28-47A7-8E89-52876D4F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3228"/>
            <a:ext cx="3929131" cy="267342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C72EECC-77E0-4BA4-B610-E43B42F1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72" y="975566"/>
            <a:ext cx="4057968" cy="2761091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8431CA7F-EA63-4DF4-859D-F8B226299639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2BEFAAE9-95B2-4D1D-82BB-2CC8A91186BD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B8916AB0-A376-4AB3-9C5F-A9B8CD4EF0FC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6CEF1BE2-50B1-44B8-B167-D037D0EBDA38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D07750A-ED77-45EE-B013-804451D6B753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2898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12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300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298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A1C798A-D9DA-485E-A057-66751C43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8528"/>
            <a:ext cx="4134744" cy="281333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F7BE529-BE8E-4868-AD16-B605B0D5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83" y="1058528"/>
            <a:ext cx="4134745" cy="2813332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83103DFB-7F07-4AA9-A044-71E3DAE6965D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6FABD4C-E2F4-4DB2-926E-5727984B137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7A2A393-507A-4A12-8388-EE01D77EF40F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F911CAA-2424-4F0A-8AE8-91A11F2405C1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92E896F-6324-45F2-A314-BF0CE222203E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19029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13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299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298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313652-1FFB-4DDF-AA55-952A3163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1873"/>
            <a:ext cx="4263471" cy="290091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E4F3F10-3F36-4CE2-9C2C-4898FC9B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01896"/>
            <a:ext cx="4263438" cy="2900896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792A3767-08B0-46DA-9E48-5C7AE4CEA9AB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7F72CE9F-A539-4776-B73C-3F8CE308DD90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EA49CEF-93FB-4EE3-9F9C-035D5BE54BA9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959EF6AC-7A45-4AF7-9A14-A15C46D81CBC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A2502FE-18C1-4632-A0D7-C9C2A616F423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8857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14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299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300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0C74B39-9FC1-42C6-97BC-BBC0B89A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1" y="1063230"/>
            <a:ext cx="4128739" cy="280924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C28C126-7DF7-4C3C-8C4E-3A27C9B3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93" y="1063229"/>
            <a:ext cx="4192585" cy="2809245"/>
          </a:xfrm>
          <a:prstGeom prst="rect">
            <a:avLst/>
          </a:prstGeom>
        </p:spPr>
      </p:pic>
      <p:sp>
        <p:nvSpPr>
          <p:cNvPr id="3" name="เครื่องหมายคูณ 2">
            <a:extLst>
              <a:ext uri="{FF2B5EF4-FFF2-40B4-BE49-F238E27FC236}">
                <a16:creationId xmlns:a16="http://schemas.microsoft.com/office/drawing/2014/main" id="{C7C81804-2D70-4898-AA8A-A483948B021C}"/>
              </a:ext>
            </a:extLst>
          </p:cNvPr>
          <p:cNvSpPr/>
          <p:nvPr/>
        </p:nvSpPr>
        <p:spPr>
          <a:xfrm>
            <a:off x="4856073" y="339502"/>
            <a:ext cx="4303547" cy="43035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385ECAA-C8BA-437C-89A6-AF4F34E4456F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E51860AF-EAAA-466C-91FF-F6E6CFB83E72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4AAFD29-1A96-4890-A516-F9D9C3D0186A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E50D5A4-AF1D-49B7-A59C-61DBB0E376B5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F284061-F5CB-43BF-B4EF-B0751DD88466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6522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15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296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296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BAA40A6-4231-4957-A405-41ED8ABB6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4" y="1052221"/>
            <a:ext cx="4051811" cy="275690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ADCB16A-BFCF-46E4-A019-52944E36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99" y="1063230"/>
            <a:ext cx="4051811" cy="2756902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7E1FA15B-4DBF-4471-8CEE-CB4DA671E881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C0048BE-0E60-4DB4-8863-C7C35C08A4DB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6E869A0-8D43-442E-9BBA-02C0FF3CE51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3F7CBB5-899D-4DF6-BBAB-FB717A73C559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852E333-54D8-4330-B780-416CB5C4346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7100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16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291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299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C8E223E-58E6-49F7-A7E8-1F434235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4" y="1056108"/>
            <a:ext cx="4057778" cy="273977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FCD1E42-AF5D-4FAE-9F34-D202DE1D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4" y="1056108"/>
            <a:ext cx="4057778" cy="2760962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750F2D91-8BA4-4997-BEA8-6048E63A7A06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4C37E1-A793-4A0C-9865-427F238BB568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3BF62B6-1342-46AE-BBE8-D9D24EF95793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40AF091-6649-4918-825B-53106CC31838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069F96C-C1B8-4A8C-8F2F-02770C505BF1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1339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17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300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293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38EEE4-ED97-47C9-85E6-F558549A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6" y="1048435"/>
            <a:ext cx="3871132" cy="263396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AD13F0F-092E-45ED-B522-AA87FC5B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354" y="1048436"/>
            <a:ext cx="3881110" cy="2633966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7BB6EA88-1E89-4573-A72C-9180657AD552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B8F494C8-D7A3-4FCD-8FD3-085E72604C5E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8F218B1-54FD-48EC-9F99-E76215266A07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1AEE616-826D-4475-B887-A774B3849575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8A09E73-248B-4A57-8F0C-38FBD19BA2E1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27408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87574"/>
            <a:ext cx="7772400" cy="288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Cleaned 1-min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18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0229F7F7-5D1A-4721-B30E-872531E491DA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E845D5-1021-497C-916A-9C5B75F45797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3FFFD44-4894-4FAA-A533-9727D853292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78C6A46-A3AC-4390-8749-5043783DDAE4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D3F4950-8FB0-4D6B-BB95-9DF3C88E7EE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21184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19</a:t>
            </a:fld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DD5F311-FCC0-44E3-A5A7-4A6CA50E05B8}"/>
              </a:ext>
            </a:extLst>
          </p:cNvPr>
          <p:cNvSpPr txBox="1"/>
          <p:nvPr/>
        </p:nvSpPr>
        <p:spPr>
          <a:xfrm>
            <a:off x="1097396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JBGO : Count Rate vs DOY2016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47BCBC5-A3FB-4F43-AEA2-295C931B8972}"/>
              </a:ext>
            </a:extLst>
          </p:cNvPr>
          <p:cNvSpPr txBox="1"/>
          <p:nvPr/>
        </p:nvSpPr>
        <p:spPr>
          <a:xfrm>
            <a:off x="5399752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MCMU : Count Rate vs DOY2016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A4AC2C1-8494-4DB9-B07D-84A9C44FD91B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D34F4FF-97B8-4575-879A-9A76497EFE7C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5AD398D-844B-4121-AAB0-E0D5DBDA5F7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96CA54C-B681-47FC-BE97-5687C89C00E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52D163B-DBFE-49C3-9976-5FE0B6458E2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0530C4C-83D8-4FC7-8AD1-5D88535E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C620E779-0772-4FED-B811-4FFF8341D4A2}"/>
              </a:ext>
            </a:extLst>
          </p:cNvPr>
          <p:cNvSpPr/>
          <p:nvPr/>
        </p:nvSpPr>
        <p:spPr>
          <a:xfrm>
            <a:off x="-7557" y="0"/>
            <a:ext cx="4716016" cy="5143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7307F8-45CB-4C46-9139-08735AC9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57" y="245182"/>
            <a:ext cx="4716016" cy="1189046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8DE3FF5-93AC-424E-A64E-B4575288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</a:t>
            </a:fld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99B73C-08A5-4A07-A17B-9D1FFD0BD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9" y="1434228"/>
            <a:ext cx="4398023" cy="2932015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E7D846A9-C6A3-4725-B897-4B602707F57C}"/>
              </a:ext>
            </a:extLst>
          </p:cNvPr>
          <p:cNvSpPr txBox="1"/>
          <p:nvPr/>
        </p:nvSpPr>
        <p:spPr>
          <a:xfrm>
            <a:off x="-136459" y="4731990"/>
            <a:ext cx="4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+mj-cs"/>
              </a:rPr>
              <a:t>From : Wikipedia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sz="1400" dirty="0">
                <a:solidFill>
                  <a:schemeClr val="bg1"/>
                </a:solidFill>
                <a:cs typeface="+mj-cs"/>
              </a:rPr>
              <a:t>2017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)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2AE50B33-08C2-4505-A3D9-D16ABDE18711}"/>
              </a:ext>
            </a:extLst>
          </p:cNvPr>
          <p:cNvSpPr txBox="1"/>
          <p:nvPr/>
        </p:nvSpPr>
        <p:spPr>
          <a:xfrm>
            <a:off x="5508104" y="75721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INTRODUCTION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35152A53-3E98-451D-91D6-40878CB3478C}"/>
              </a:ext>
            </a:extLst>
          </p:cNvPr>
          <p:cNvSpPr txBox="1"/>
          <p:nvPr/>
        </p:nvSpPr>
        <p:spPr>
          <a:xfrm>
            <a:off x="5508104" y="192367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METHODOLOGY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E876EB2D-76A7-4BE6-AFFC-B9598386347E}"/>
              </a:ext>
            </a:extLst>
          </p:cNvPr>
          <p:cNvSpPr txBox="1"/>
          <p:nvPr/>
        </p:nvSpPr>
        <p:spPr>
          <a:xfrm>
            <a:off x="5508104" y="29317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RESULTS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D59D2455-72EB-48EE-9130-BC3ADDAD4AE7}"/>
              </a:ext>
            </a:extLst>
          </p:cNvPr>
          <p:cNvSpPr txBox="1"/>
          <p:nvPr/>
        </p:nvSpPr>
        <p:spPr>
          <a:xfrm>
            <a:off x="5508104" y="4018587"/>
            <a:ext cx="295232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CONCLUSION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5" name="Down Arrow 26">
            <a:extLst>
              <a:ext uri="{FF2B5EF4-FFF2-40B4-BE49-F238E27FC236}">
                <a16:creationId xmlns:a16="http://schemas.microsoft.com/office/drawing/2014/main" id="{799BF5E0-0160-45A0-AD13-0FAC22411B1D}"/>
              </a:ext>
            </a:extLst>
          </p:cNvPr>
          <p:cNvSpPr/>
          <p:nvPr/>
        </p:nvSpPr>
        <p:spPr>
          <a:xfrm>
            <a:off x="6876256" y="1275606"/>
            <a:ext cx="252028" cy="50881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Down Arrow 27">
            <a:extLst>
              <a:ext uri="{FF2B5EF4-FFF2-40B4-BE49-F238E27FC236}">
                <a16:creationId xmlns:a16="http://schemas.microsoft.com/office/drawing/2014/main" id="{8A419277-EFDC-4CA4-8DDE-EB2CCA9AB926}"/>
              </a:ext>
            </a:extLst>
          </p:cNvPr>
          <p:cNvSpPr/>
          <p:nvPr/>
        </p:nvSpPr>
        <p:spPr>
          <a:xfrm>
            <a:off x="6876256" y="2427734"/>
            <a:ext cx="252028" cy="50881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Down Arrow 28">
            <a:extLst>
              <a:ext uri="{FF2B5EF4-FFF2-40B4-BE49-F238E27FC236}">
                <a16:creationId xmlns:a16="http://schemas.microsoft.com/office/drawing/2014/main" id="{AE776487-18B6-44D1-A55B-CCB83E750921}"/>
              </a:ext>
            </a:extLst>
          </p:cNvPr>
          <p:cNvSpPr/>
          <p:nvPr/>
        </p:nvSpPr>
        <p:spPr>
          <a:xfrm>
            <a:off x="6876256" y="3503099"/>
            <a:ext cx="252028" cy="50881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7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87574"/>
            <a:ext cx="7772400" cy="288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Pressure vs DOY2016</a:t>
            </a:r>
            <a:r>
              <a:rPr lang="th-TH" dirty="0">
                <a:solidFill>
                  <a:srgbClr val="FFC000"/>
                </a:solidFill>
              </a:rPr>
              <a:t/>
            </a:r>
            <a:br>
              <a:rPr lang="th-TH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JBGO &amp; MCMU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20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0229F7F7-5D1A-4721-B30E-872531E491DA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E845D5-1021-497C-916A-9C5B75F45797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3FFFD44-4894-4FAA-A533-9727D853292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78C6A46-A3AC-4390-8749-5043783DDAE4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D3F4950-8FB0-4D6B-BB95-9DF3C88E7EE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79173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21</a:t>
            </a:fld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DD5F311-FCC0-44E3-A5A7-4A6CA50E05B8}"/>
              </a:ext>
            </a:extLst>
          </p:cNvPr>
          <p:cNvSpPr txBox="1"/>
          <p:nvPr/>
        </p:nvSpPr>
        <p:spPr>
          <a:xfrm>
            <a:off x="1097396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JBGO : Count Rate vs DOY2016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47BCBC5-A3FB-4F43-AEA2-295C931B8972}"/>
              </a:ext>
            </a:extLst>
          </p:cNvPr>
          <p:cNvSpPr txBox="1"/>
          <p:nvPr/>
        </p:nvSpPr>
        <p:spPr>
          <a:xfrm>
            <a:off x="5399752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MCMU : Count Rate vs DOY2016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A4AC2C1-8494-4DB9-B07D-84A9C44FD91B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D34F4FF-97B8-4575-879A-9A76497EFE7C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5AD398D-844B-4121-AAB0-E0D5DBDA5F7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96CA54C-B681-47FC-BE97-5687C89C00E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52D163B-DBFE-49C3-9976-5FE0B6458E2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A35CCAF-BF53-445A-8946-C27F7F85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8338" y="699542"/>
                <a:ext cx="2664296" cy="89008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th-TH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h-TH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r>
                  <a:rPr lang="en-US" sz="2800" baseline="30000" dirty="0">
                    <a:solidFill>
                      <a:srgbClr val="FFC000"/>
                    </a:solidFill>
                  </a:rPr>
                  <a:t/>
                </a:r>
                <a:br>
                  <a:rPr lang="en-US" sz="2800" baseline="30000" dirty="0">
                    <a:solidFill>
                      <a:srgbClr val="FFC000"/>
                    </a:solidFill>
                  </a:rPr>
                </a:br>
                <a:endParaRPr lang="th-TH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8338" y="699542"/>
                <a:ext cx="2664296" cy="8900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22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0001E43-EFD7-4A8F-A053-B67369751FE3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9FBEC45-A701-4084-81C2-82BCD8E377CD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2B4FB98-8C74-407B-91B7-0E58641E066B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51D3B00-3E98-4AB6-AE9B-A6B0E959640E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4E7DADA-B3A9-47D6-8D0C-2E9240BAF96F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C9A982B-8B89-49B1-A4DB-8D652B3F3A01}"/>
              </a:ext>
            </a:extLst>
          </p:cNvPr>
          <p:cNvSpPr txBox="1"/>
          <p:nvPr/>
        </p:nvSpPr>
        <p:spPr>
          <a:xfrm>
            <a:off x="323528" y="235201"/>
            <a:ext cx="4598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</a:rPr>
              <a:t>PRESSURE CORRECTION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8048FC5-0909-49BB-974B-898EA96E68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338" y="1563638"/>
                <a:ext cx="2664296" cy="890081"/>
              </a:xfrm>
              <a:prstGeom prst="rect">
                <a:avLst/>
              </a:prstGeom>
            </p:spPr>
            <p:txBody>
              <a:bodyPr vert="horz" lIns="100059" tIns="50029" rIns="100059" bIns="50029" rtlCol="0" anchor="ctr">
                <a:normAutofit fontScale="85000" lnSpcReduction="10000"/>
              </a:bodyPr>
              <a:lstStyle>
                <a:lvl1pPr algn="ctr" defTabSz="1000581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th-TH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h-TH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r>
                  <a:rPr lang="en-US" sz="2800" baseline="30000" dirty="0">
                    <a:solidFill>
                      <a:srgbClr val="FFC000"/>
                    </a:solidFill>
                  </a:rPr>
                  <a:t/>
                </a:r>
                <a:br>
                  <a:rPr lang="en-US" sz="2800" baseline="30000" dirty="0">
                    <a:solidFill>
                      <a:srgbClr val="FFC000"/>
                    </a:solidFill>
                  </a:rPr>
                </a:br>
                <a:endParaRPr lang="th-TH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8048FC5-0909-49BB-974B-898EA96E6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38" y="1563638"/>
                <a:ext cx="2664296" cy="890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5ACC082E-9564-4D46-B794-0A492B9FB6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1247" y="718890"/>
                <a:ext cx="2664296" cy="890081"/>
              </a:xfrm>
              <a:prstGeom prst="rect">
                <a:avLst/>
              </a:prstGeom>
            </p:spPr>
            <p:txBody>
              <a:bodyPr vert="horz" lIns="100059" tIns="50029" rIns="100059" bIns="50029" rtlCol="0" anchor="ctr">
                <a:normAutofit fontScale="85000" lnSpcReduction="10000"/>
              </a:bodyPr>
              <a:lstStyle>
                <a:lvl1pPr algn="ctr" defTabSz="1000581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h-TH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h-TH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800" baseline="30000" dirty="0">
                    <a:solidFill>
                      <a:srgbClr val="FFC000"/>
                    </a:solidFill>
                  </a:rPr>
                  <a:t/>
                </a:r>
                <a:br>
                  <a:rPr lang="en-US" sz="2800" baseline="30000" dirty="0">
                    <a:solidFill>
                      <a:srgbClr val="FFC000"/>
                    </a:solidFill>
                  </a:rPr>
                </a:br>
                <a:endParaRPr lang="th-TH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5ACC082E-9564-4D46-B794-0A492B9FB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47" y="718890"/>
                <a:ext cx="2664296" cy="890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D5918E87-84C3-4E74-B54E-53D63563A1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0256" y="1563638"/>
                <a:ext cx="3933310" cy="890081"/>
              </a:xfrm>
              <a:prstGeom prst="rect">
                <a:avLst/>
              </a:prstGeom>
            </p:spPr>
            <p:txBody>
              <a:bodyPr vert="horz" lIns="100059" tIns="50029" rIns="100059" bIns="50029" rtlCol="0" anchor="ctr">
                <a:normAutofit fontScale="92500"/>
              </a:bodyPr>
              <a:lstStyle>
                <a:lvl1pPr algn="ctr" defTabSz="1000581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h-TH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h-TH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800" baseline="30000" dirty="0">
                    <a:solidFill>
                      <a:srgbClr val="FFC000"/>
                    </a:solidFill>
                  </a:rPr>
                  <a:t/>
                </a:r>
                <a:br>
                  <a:rPr lang="en-US" sz="2800" baseline="30000" dirty="0">
                    <a:solidFill>
                      <a:srgbClr val="FFC000"/>
                    </a:solidFill>
                  </a:rPr>
                </a:br>
                <a:endParaRPr lang="th-TH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D5918E87-84C3-4E74-B54E-53D63563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56" y="1563638"/>
                <a:ext cx="3933310" cy="890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CC650D72-5E1F-41AD-9CDC-886246971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486" y="2499742"/>
                <a:ext cx="4265730" cy="845508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vert="horz" lIns="100059" tIns="50029" rIns="100059" bIns="50029" rtlCol="0" anchor="ctr">
                <a:normAutofit/>
              </a:bodyPr>
              <a:lstStyle>
                <a:lvl1pPr algn="ctr" defTabSz="1000581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𝑎𝑣𝑒𝑟</m:t>
                              </m:r>
                            </m:sub>
                          </m:sSub>
                        </m:e>
                      </m:func>
                      <m:r>
                        <a:rPr lang="en-US" sz="24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h-TH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𝑎𝑣𝑒𝑟</m:t>
                          </m:r>
                        </m:sub>
                      </m:sSub>
                      <m:r>
                        <a:rPr lang="th-TH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400" baseline="30000" dirty="0">
                    <a:solidFill>
                      <a:srgbClr val="FFC000"/>
                    </a:solidFill>
                  </a:rPr>
                  <a:t/>
                </a:r>
                <a:br>
                  <a:rPr lang="en-US" sz="2400" baseline="30000" dirty="0">
                    <a:solidFill>
                      <a:srgbClr val="FFC000"/>
                    </a:solidFill>
                  </a:rPr>
                </a:br>
                <a:endParaRPr lang="th-TH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CC650D72-5E1F-41AD-9CDC-88624697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86" y="2499742"/>
                <a:ext cx="4265730" cy="845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B10B751-AEB7-436F-B144-96B1D366B7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7665" y="3670458"/>
                <a:ext cx="4265730" cy="845508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vert="horz" lIns="100059" tIns="50029" rIns="100059" bIns="50029" rtlCol="0" anchor="ctr">
                <a:normAutofit fontScale="92500"/>
              </a:bodyPr>
              <a:lstStyle>
                <a:lvl1pPr algn="ctr" defTabSz="1000581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𝑎𝑣𝑒𝑟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B10B751-AEB7-436F-B144-96B1D366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65" y="3670458"/>
                <a:ext cx="4265730" cy="845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28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2088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Pressure Coefficient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1 Minutes Data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23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B337A89-E1E7-4217-B16B-B2E572DB9606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53B891A-6259-421E-B4D7-50329BF4EBC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1C95E3F-1009-4A49-93C6-D09549B7C853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0128C71-59B6-4341-B368-3589D3EBF764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94E503C-F64A-44CC-9D86-5902EB2BA032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98943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24</a:t>
            </a:fld>
            <a:endParaRPr lang="th-TH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84AA2DD3-29F6-4162-B8C7-2390B36A6293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33E2A4CD-1839-439F-A793-DB5FEFB85952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4C12793-AD8F-4F85-9B4B-5EBED14A94F0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756D220A-B7E5-4301-941C-0258537D540A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719E3AE-6AE7-4922-81CF-870A7CC89035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D40FA8-AC23-4BB1-8EE2-4C91FD545C05}"/>
              </a:ext>
            </a:extLst>
          </p:cNvPr>
          <p:cNvSpPr txBox="1"/>
          <p:nvPr/>
        </p:nvSpPr>
        <p:spPr>
          <a:xfrm>
            <a:off x="6876256" y="260400"/>
            <a:ext cx="23042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Slope = -0.010906395794677374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5DF2D-FA4E-4948-9366-BBC9622981C2}"/>
              </a:ext>
            </a:extLst>
          </p:cNvPr>
          <p:cNvSpPr txBox="1"/>
          <p:nvPr/>
        </p:nvSpPr>
        <p:spPr>
          <a:xfrm>
            <a:off x="7092280" y="1925728"/>
            <a:ext cx="2088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Slope =  -0.009971976835460136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7BD54-7114-4113-A5A8-6D0B6FCBFFE0}"/>
              </a:ext>
            </a:extLst>
          </p:cNvPr>
          <p:cNvSpPr txBox="1"/>
          <p:nvPr/>
        </p:nvSpPr>
        <p:spPr>
          <a:xfrm>
            <a:off x="7092281" y="3591056"/>
            <a:ext cx="2088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Slope = -0.009959140478020606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C92F0-9CE6-4AE0-8BE0-93FC23D9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" y="0"/>
            <a:ext cx="9090085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CE8E06-F1FB-46BF-B24A-39791D78EFE5}"/>
              </a:ext>
            </a:extLst>
          </p:cNvPr>
          <p:cNvSpPr txBox="1"/>
          <p:nvPr/>
        </p:nvSpPr>
        <p:spPr>
          <a:xfrm>
            <a:off x="6876256" y="195486"/>
            <a:ext cx="23042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Slope = -0.009437179006398387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9633CC-3126-4F40-83F0-BA2526EA7BC5}"/>
              </a:ext>
            </a:extLst>
          </p:cNvPr>
          <p:cNvSpPr txBox="1"/>
          <p:nvPr/>
        </p:nvSpPr>
        <p:spPr>
          <a:xfrm>
            <a:off x="7020272" y="1851670"/>
            <a:ext cx="2088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Slope =  -0.010153625573763375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5055D-7F51-43AE-9FD9-077A18449D46}"/>
              </a:ext>
            </a:extLst>
          </p:cNvPr>
          <p:cNvSpPr txBox="1"/>
          <p:nvPr/>
        </p:nvSpPr>
        <p:spPr>
          <a:xfrm>
            <a:off x="7092280" y="3507854"/>
            <a:ext cx="2088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Slope = -0.010181003344754087</a:t>
            </a:r>
          </a:p>
        </p:txBody>
      </p:sp>
    </p:spTree>
    <p:extLst>
      <p:ext uri="{BB962C8B-B14F-4D97-AF65-F5344CB8AC3E}">
        <p14:creationId xmlns:p14="http://schemas.microsoft.com/office/powerpoint/2010/main" val="254564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2088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Update Data </a:t>
            </a:r>
            <a:r>
              <a:rPr lang="th-TH" dirty="0">
                <a:solidFill>
                  <a:srgbClr val="FFC000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Adjusted Pressure</a:t>
            </a:r>
            <a:r>
              <a:rPr lang="th-TH" dirty="0">
                <a:solidFill>
                  <a:srgbClr val="FFC000"/>
                </a:solidFill>
              </a:rPr>
              <a:t>)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1 Minutes Data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25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B337A89-E1E7-4217-B16B-B2E572DB9606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53B891A-6259-421E-B4D7-50329BF4EBC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1C95E3F-1009-4A49-93C6-D09549B7C853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0128C71-59B6-4341-B368-3589D3EBF764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94E503C-F64A-44CC-9D86-5902EB2BA032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23206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26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9A1710-49E9-475E-8DD7-5447B322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27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DDB37F-D7BD-4AF5-8F1D-53C91FC5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28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A30F3A-05F9-415D-B3E4-4E539904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2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29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6D65E4-01B5-4C80-9F40-25FAF155E9CC}"/>
              </a:ext>
            </a:extLst>
          </p:cNvPr>
          <p:cNvSpPr txBox="1"/>
          <p:nvPr/>
        </p:nvSpPr>
        <p:spPr>
          <a:xfrm>
            <a:off x="1022428" y="289948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Relation 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00C833-0A27-4D6F-B592-7F0E2608E350}"/>
              </a:ext>
            </a:extLst>
          </p:cNvPr>
          <p:cNvSpPr txBox="1"/>
          <p:nvPr/>
        </p:nvSpPr>
        <p:spPr>
          <a:xfrm>
            <a:off x="1156846" y="1420297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</a:rPr>
              <a:t>RelVar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12F06-CB95-49AE-BAA7-289DF5BA2F9B}"/>
              </a:ext>
            </a:extLst>
          </p:cNvPr>
          <p:cNvSpPr txBox="1"/>
          <p:nvPr/>
        </p:nvSpPr>
        <p:spPr>
          <a:xfrm>
            <a:off x="3779912" y="1430347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</a:rPr>
              <a:t>RelVarSig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CFF8-436E-4258-9A4F-2FD3DB3B28F3}"/>
              </a:ext>
            </a:extLst>
          </p:cNvPr>
          <p:cNvSpPr txBox="1"/>
          <p:nvPr/>
        </p:nvSpPr>
        <p:spPr>
          <a:xfrm>
            <a:off x="6408204" y="1420298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</a:rPr>
              <a:t>RelVarSigC</a:t>
            </a:r>
            <a:endParaRPr lang="en-US" sz="24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CA3344-7DF0-4C9F-AAED-24E937B48C59}"/>
                  </a:ext>
                </a:extLst>
              </p:cNvPr>
              <p:cNvSpPr txBox="1"/>
              <p:nvPr/>
            </p:nvSpPr>
            <p:spPr>
              <a:xfrm>
                <a:off x="733192" y="2571750"/>
                <a:ext cx="2431482" cy="8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 −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𝑚𝑜𝑣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𝑚𝑜𝑣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CA3344-7DF0-4C9F-AAED-24E937B4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92" y="2571750"/>
                <a:ext cx="2431482" cy="846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B909A7-68ED-4BFE-96A5-FD8D471261FA}"/>
                  </a:ext>
                </a:extLst>
              </p:cNvPr>
              <p:cNvSpPr txBox="1"/>
              <p:nvPr/>
            </p:nvSpPr>
            <p:spPr>
              <a:xfrm>
                <a:off x="3374515" y="2574461"/>
                <a:ext cx="2431482" cy="8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 −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𝑚𝑜𝑣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𝑚𝑜𝑣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B909A7-68ED-4BFE-96A5-FD8D4712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15" y="2574461"/>
                <a:ext cx="2431482" cy="846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3B9483-2046-4243-9F5F-23DCCBFF70EF}"/>
                  </a:ext>
                </a:extLst>
              </p:cNvPr>
              <p:cNvSpPr txBox="1"/>
              <p:nvPr/>
            </p:nvSpPr>
            <p:spPr>
              <a:xfrm>
                <a:off x="5979326" y="2579481"/>
                <a:ext cx="2431482" cy="8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 −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𝑎𝑣𝑒𝑟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𝑎𝑣𝑒𝑟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3B9483-2046-4243-9F5F-23DCCBFF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26" y="2579481"/>
                <a:ext cx="2431482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McMurdo &amp; Jang Bogo NEUTRON MONITER STATIONS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ACB6349-1ADC-4D22-BA3E-202FFB2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</a:t>
            </a:fld>
            <a:endParaRPr lang="th-TH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16B76E1-FFFB-46B9-A586-14EC3541F654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D86C5A1-F23F-4FF3-BF8C-874A101621CB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85ADB13-A6FD-4ABA-8880-52184F640C3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A0F424D-39CA-46CB-AA6F-AC97B4CDDD3E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D314F68-CA64-4A1C-A06E-AA373B133E4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8" name="รูปภาพ 17" descr="รูปภาพประกอบด้วย แผนที่,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067841-EE52-415A-BAA9-F0AB2BE1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63230"/>
            <a:ext cx="3445360" cy="3445360"/>
          </a:xfrm>
          <a:prstGeom prst="rect">
            <a:avLst/>
          </a:prstGeom>
        </p:spPr>
      </p:pic>
      <p:pic>
        <p:nvPicPr>
          <p:cNvPr id="22" name="รูปภาพ 21" descr="รูปภาพประกอบด้วย แผนที่,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6F2D451-8386-4385-91A2-9CA0647F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9" y="1063230"/>
            <a:ext cx="3445360" cy="3445360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5923F02E-8E92-49C1-88BE-7C795A33AC56}"/>
              </a:ext>
            </a:extLst>
          </p:cNvPr>
          <p:cNvSpPr txBox="1"/>
          <p:nvPr/>
        </p:nvSpPr>
        <p:spPr>
          <a:xfrm>
            <a:off x="1712594" y="4440944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Jang Bogo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7C53EB75-14FE-4F07-85D9-9DF56788C192}"/>
              </a:ext>
            </a:extLst>
          </p:cNvPr>
          <p:cNvSpPr txBox="1"/>
          <p:nvPr/>
        </p:nvSpPr>
        <p:spPr>
          <a:xfrm>
            <a:off x="5865230" y="4424645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McMurdo</a:t>
            </a: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D7D05D42-C555-40AD-96A7-84B40B87EAD9}"/>
              </a:ext>
            </a:extLst>
          </p:cNvPr>
          <p:cNvSpPr/>
          <p:nvPr/>
        </p:nvSpPr>
        <p:spPr>
          <a:xfrm>
            <a:off x="2699792" y="357986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B7E596DC-0BA4-4180-8C44-51333A841A78}"/>
              </a:ext>
            </a:extLst>
          </p:cNvPr>
          <p:cNvSpPr/>
          <p:nvPr/>
        </p:nvSpPr>
        <p:spPr>
          <a:xfrm>
            <a:off x="6804248" y="343584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30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6D65E4-01B5-4C80-9F40-25FAF155E9CC}"/>
              </a:ext>
            </a:extLst>
          </p:cNvPr>
          <p:cNvSpPr txBox="1"/>
          <p:nvPr/>
        </p:nvSpPr>
        <p:spPr>
          <a:xfrm>
            <a:off x="1007604" y="208868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</a:rPr>
              <a:t>RelVar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7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31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DC8D14C-DF76-40CD-A07D-C1DDB430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" y="0"/>
            <a:ext cx="90900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15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32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6D65E4-01B5-4C80-9F40-25FAF155E9CC}"/>
              </a:ext>
            </a:extLst>
          </p:cNvPr>
          <p:cNvSpPr txBox="1"/>
          <p:nvPr/>
        </p:nvSpPr>
        <p:spPr>
          <a:xfrm>
            <a:off x="1007604" y="208868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</a:rPr>
              <a:t>RelVarSig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33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57EB6-9105-4131-91A1-CC113D57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6" y="0"/>
            <a:ext cx="89865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2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34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6D65E4-01B5-4C80-9F40-25FAF155E9CC}"/>
              </a:ext>
            </a:extLst>
          </p:cNvPr>
          <p:cNvSpPr txBox="1"/>
          <p:nvPr/>
        </p:nvSpPr>
        <p:spPr>
          <a:xfrm>
            <a:off x="1007604" y="208868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</a:rPr>
              <a:t>RelVarSigC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1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35</a:t>
            </a:fld>
            <a:endParaRPr lang="th-TH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1EE43C7-D83E-4833-8F57-492058E86C2E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9698B30-F855-41E7-A34F-8CF9BAF4DBD4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1BC17DB-0F09-4ABD-AFDC-E6FC683D445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24275B9-2EE7-4AA8-AD05-0BCD918A263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D2AC574-AE63-4B27-9056-FE57D5A722DB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DDF62A-6E28-41F9-A8EF-C3EA3F32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2" y="0"/>
            <a:ext cx="90447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McMurdo &amp; Jang Bogo NEUTRON MONITER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36" y="861242"/>
            <a:ext cx="7886700" cy="40397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McMurdo NM station (from http://www.nmdb.eu)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46181"/>
              </p:ext>
            </p:extLst>
          </p:nvPr>
        </p:nvGraphicFramePr>
        <p:xfrm>
          <a:off x="323528" y="1347614"/>
          <a:ext cx="4896544" cy="350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Specifications: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Detector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Standard 18-NM64 neutron monitor in three units of six BF3 counters.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Geographic latitude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77.90° S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Geographic longitude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166.6° E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Altitude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48 m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Effective vertical cutoff rigidity (Epoch 2010.0)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j-lt"/>
                        </a:rPr>
                        <a:t>0.3 </a:t>
                      </a:r>
                      <a:r>
                        <a:rPr lang="en-US" sz="1400" dirty="0">
                          <a:latin typeface="+mj-lt"/>
                        </a:rPr>
                        <a:t>GV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 continuous operation since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1960-05-11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5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Detailed station information</a:t>
                      </a:r>
                    </a:p>
                  </a:txBody>
                  <a:tcPr marL="43646" marR="43646" marT="21823" marB="21823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May 1960 - 20 October 2016 </a:t>
                      </a:r>
                    </a:p>
                  </a:txBody>
                  <a:tcPr marL="43646" marR="43646" marT="21823" marB="218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15F1F03-F5FD-4F0B-B70B-6E3756A0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4</a:t>
            </a:fld>
            <a:endParaRPr lang="th-TH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BEAF641-A3D1-4605-81DA-A33591A16038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C4DC658-D3E0-4FC1-B4D3-B6222F7ED57A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75AD18CE-60AD-41E2-8B1A-FAED91AB6059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9FA98FE-E90B-416F-8490-BA1F92BF70B6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3A9CF2A-4EBC-411A-B9EC-11303706D5AE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B1490A6-9140-420A-A055-94A8E6A7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40" y="1889156"/>
            <a:ext cx="3192324" cy="2128216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BCD35868-09A6-4251-AE3D-975644234E1A}"/>
              </a:ext>
            </a:extLst>
          </p:cNvPr>
          <p:cNvSpPr txBox="1"/>
          <p:nvPr/>
        </p:nvSpPr>
        <p:spPr>
          <a:xfrm>
            <a:off x="4098813" y="4641141"/>
            <a:ext cx="4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+mj-cs"/>
              </a:rPr>
              <a:t>From : Wikipedia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sz="1400" dirty="0">
                <a:solidFill>
                  <a:schemeClr val="bg1"/>
                </a:solidFill>
                <a:cs typeface="+mj-cs"/>
              </a:rPr>
              <a:t>2017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052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McMurdo &amp; Jang Bogo NEUTRON MONITER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27" y="861242"/>
            <a:ext cx="7886700" cy="40397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Jang Bogo NM station (from http://www.nmdb.eu)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74249"/>
              </p:ext>
            </p:extLst>
          </p:nvPr>
        </p:nvGraphicFramePr>
        <p:xfrm>
          <a:off x="323528" y="1340506"/>
          <a:ext cx="5184576" cy="353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Specifications: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1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Detector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Standard 6-NM64 neutron monitor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(1 tube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has broken)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Geographic latitude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74.62° S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Geographic longitude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164.23° E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Altitude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29 m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Effective vertical cutoff rigidity (Epoch 2010.0)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0.3 GV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In continuous operation since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2015-12-16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Detailed station information</a:t>
                      </a:r>
                    </a:p>
                  </a:txBody>
                  <a:tcPr marL="46777" marR="46777" marT="23389" marB="2338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16 December 2015 - present</a:t>
                      </a:r>
                    </a:p>
                  </a:txBody>
                  <a:tcPr marL="46777" marR="46777" marT="23389" marB="2338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ACB6349-1ADC-4D22-BA3E-202FFB2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5</a:t>
            </a:fld>
            <a:endParaRPr lang="th-TH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16B76E1-FFFB-46B9-A586-14EC3541F654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D86C5A1-F23F-4FF3-BF8C-874A101621CB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85ADB13-A6FD-4ABA-8880-52184F640C3D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A0F424D-39CA-46CB-AA6F-AC97B4CDDD3E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D314F68-CA64-4A1C-A06E-AA373B133E4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Picture 2" descr="McMurdo Station from Observation Hill">
            <a:extLst>
              <a:ext uri="{FF2B5EF4-FFF2-40B4-BE49-F238E27FC236}">
                <a16:creationId xmlns:a16="http://schemas.microsoft.com/office/drawing/2014/main" id="{61C6D94D-9F95-44D7-8564-837187454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r="21688"/>
          <a:stretch/>
        </p:blipFill>
        <p:spPr bwMode="auto">
          <a:xfrm>
            <a:off x="5652120" y="1851670"/>
            <a:ext cx="3211082" cy="2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EA61857E-C4F5-473E-AAB0-D2703118D699}"/>
              </a:ext>
            </a:extLst>
          </p:cNvPr>
          <p:cNvSpPr txBox="1"/>
          <p:nvPr/>
        </p:nvSpPr>
        <p:spPr>
          <a:xfrm>
            <a:off x="4082735" y="4654494"/>
            <a:ext cx="4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+mj-cs"/>
              </a:rPr>
              <a:t>From : Wikipedia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sz="1400" dirty="0">
                <a:solidFill>
                  <a:schemeClr val="bg1"/>
                </a:solidFill>
                <a:cs typeface="+mj-cs"/>
              </a:rPr>
              <a:t>2006</a:t>
            </a:r>
            <a:r>
              <a:rPr lang="th-TH" sz="1400" dirty="0">
                <a:solidFill>
                  <a:schemeClr val="bg1"/>
                </a:solidFill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22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87574"/>
            <a:ext cx="7772400" cy="288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Raw Data 10-s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6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0229F7F7-5D1A-4721-B30E-872531E491DA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E845D5-1021-497C-916A-9C5B75F45797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3FFFD44-4894-4FAA-A533-9727D853292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78C6A46-A3AC-4390-8749-5043783DDAE4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D3F4950-8FB0-4D6B-BB95-9DF3C88E7EE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55689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7</a:t>
            </a:fld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E9918E1-F050-4A5A-9FFA-B83ED77CE59D}"/>
              </a:ext>
            </a:extLst>
          </p:cNvPr>
          <p:cNvSpPr txBox="1"/>
          <p:nvPr/>
        </p:nvSpPr>
        <p:spPr>
          <a:xfrm>
            <a:off x="1964591" y="-18010"/>
            <a:ext cx="51609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1Minute Data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DD5F311-FCC0-44E3-A5A7-4A6CA50E05B8}"/>
              </a:ext>
            </a:extLst>
          </p:cNvPr>
          <p:cNvSpPr txBox="1"/>
          <p:nvPr/>
        </p:nvSpPr>
        <p:spPr>
          <a:xfrm>
            <a:off x="1097396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JBGO : Count Rate vs DOY2016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47BCBC5-A3FB-4F43-AEA2-295C931B8972}"/>
              </a:ext>
            </a:extLst>
          </p:cNvPr>
          <p:cNvSpPr txBox="1"/>
          <p:nvPr/>
        </p:nvSpPr>
        <p:spPr>
          <a:xfrm>
            <a:off x="5399752" y="1157721"/>
            <a:ext cx="2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MCMU : Count Rate vs DOY2016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BA4AC2C1-8494-4DB9-B07D-84A9C44FD91B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D34F4FF-97B8-4575-879A-9A76497EFE7C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5AD398D-844B-4121-AAB0-E0D5DBDA5F71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96CA54C-B681-47FC-BE97-5687C89C00EB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52D163B-DBFE-49C3-9976-5FE0B6458E2A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F5B4C2-788A-4CAF-8D22-5436B25F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" y="0"/>
            <a:ext cx="90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87574"/>
            <a:ext cx="7772400" cy="288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Raw Data Histogram</a:t>
            </a:r>
            <a:r>
              <a:rPr lang="th-TH" dirty="0">
                <a:solidFill>
                  <a:srgbClr val="FFC000"/>
                </a:solidFill>
              </a:rPr>
              <a:t/>
            </a:r>
            <a:br>
              <a:rPr lang="th-TH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at 4 sigma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8</a:t>
            </a:fld>
            <a:endParaRPr lang="th-TH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C6E5BB5-9632-4626-9D2A-8E493B2DCDB9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06E5FEC-EEE1-4E3B-9980-5CEFAE99D8A6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132CDA7-74FE-437F-8164-6B550E984EA7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513235AA-4C63-4B1D-98CC-D0FDCB2C058A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7052B4E-5564-4061-A271-0FAA26746BEE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02515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Histogram JBGO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937C-A710-4ED0-9DB5-FC7D14A01E76}" type="slidenum">
              <a:rPr lang="th-TH" smtClean="0"/>
              <a:t>9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753532" y="4155488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298 </a:t>
            </a:r>
            <a:endParaRPr lang="th-TH" sz="1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377" y="413855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Bins =  300</a:t>
            </a:r>
            <a:endParaRPr lang="th-TH" sz="1800" dirty="0">
              <a:solidFill>
                <a:srgbClr val="FFC00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4CFDD42-71F5-43BF-AE80-6E572CFB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8298"/>
            <a:ext cx="3976530" cy="270568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2C9AC68-D5A9-4890-B74D-D5236CE0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90" y="1118297"/>
            <a:ext cx="3976531" cy="2705681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081E852C-5A32-4CBE-8EEF-311FA78CF8AC}"/>
              </a:ext>
            </a:extLst>
          </p:cNvPr>
          <p:cNvGrpSpPr/>
          <p:nvPr/>
        </p:nvGrpSpPr>
        <p:grpSpPr>
          <a:xfrm>
            <a:off x="0" y="-20538"/>
            <a:ext cx="9180512" cy="5164037"/>
            <a:chOff x="0" y="-20538"/>
            <a:chExt cx="9180512" cy="5164037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BE50726-097F-4345-A12C-2481916BB9C6}"/>
                </a:ext>
              </a:extLst>
            </p:cNvPr>
            <p:cNvSpPr/>
            <p:nvPr/>
          </p:nvSpPr>
          <p:spPr>
            <a:xfrm>
              <a:off x="0" y="10672"/>
              <a:ext cx="144016" cy="513282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DBA2537-3EA4-4859-8915-F219C59649FF}"/>
                </a:ext>
              </a:extLst>
            </p:cNvPr>
            <p:cNvSpPr/>
            <p:nvPr/>
          </p:nvSpPr>
          <p:spPr>
            <a:xfrm>
              <a:off x="9036496" y="15465"/>
              <a:ext cx="144016" cy="51280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3065A593-2459-4CF8-A405-2DFD41489499}"/>
                </a:ext>
              </a:extLst>
            </p:cNvPr>
            <p:cNvSpPr/>
            <p:nvPr/>
          </p:nvSpPr>
          <p:spPr>
            <a:xfrm>
              <a:off x="0" y="-20538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9F589970-1F18-49C5-BEFA-4EEBF0B1F534}"/>
                </a:ext>
              </a:extLst>
            </p:cNvPr>
            <p:cNvSpPr/>
            <p:nvPr/>
          </p:nvSpPr>
          <p:spPr>
            <a:xfrm>
              <a:off x="0" y="5024897"/>
              <a:ext cx="9180512" cy="1186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50009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787</Words>
  <Application>Microsoft Office PowerPoint</Application>
  <PresentationFormat>On-screen Show (16:9)</PresentationFormat>
  <Paragraphs>195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Angsana New</vt:lpstr>
      <vt:lpstr>Arial</vt:lpstr>
      <vt:lpstr>Calibri</vt:lpstr>
      <vt:lpstr>Cambria Math</vt:lpstr>
      <vt:lpstr>Cordia New</vt:lpstr>
      <vt:lpstr>Office Theme</vt:lpstr>
      <vt:lpstr>Determination of the Correlation Function between the Stations vs. time Lag(Jang Bogo Vs. McMurdo)</vt:lpstr>
      <vt:lpstr>OUTLINE</vt:lpstr>
      <vt:lpstr>McMurdo &amp; Jang Bogo NEUTRON MONITER STATIONS</vt:lpstr>
      <vt:lpstr>McMurdo &amp; Jang Bogo NEUTRON MONITER STATIONS</vt:lpstr>
      <vt:lpstr>McMurdo &amp; Jang Bogo NEUTRON MONITER STATIONS</vt:lpstr>
      <vt:lpstr>Raw Data 10-s</vt:lpstr>
      <vt:lpstr>PowerPoint Presentation</vt:lpstr>
      <vt:lpstr>Raw Data Histogram at 4 sigma</vt:lpstr>
      <vt:lpstr>Histogram JBGO</vt:lpstr>
      <vt:lpstr>Histogram JBGO</vt:lpstr>
      <vt:lpstr>Histogram JBGO</vt:lpstr>
      <vt:lpstr>Histogram MCMU</vt:lpstr>
      <vt:lpstr>Histogram MCMU</vt:lpstr>
      <vt:lpstr>Histogram MCMU</vt:lpstr>
      <vt:lpstr>Histogram MCMU</vt:lpstr>
      <vt:lpstr>Histogram MCMU</vt:lpstr>
      <vt:lpstr>Histogram MCMU</vt:lpstr>
      <vt:lpstr>Cleaned 1-min</vt:lpstr>
      <vt:lpstr>PowerPoint Presentation</vt:lpstr>
      <vt:lpstr>Pressure vs DOY2016 JBGO &amp; MCMU</vt:lpstr>
      <vt:lpstr>PowerPoint Presentation</vt:lpstr>
      <vt:lpstr>C=C_0 e^(β(p-p_0)) </vt:lpstr>
      <vt:lpstr>Pressure Coefficient 1 Minutes Data</vt:lpstr>
      <vt:lpstr>PowerPoint Presentation</vt:lpstr>
      <vt:lpstr>Update Data (Adjusted Pressure) 1 Minutes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the Correlation Function between the Stations vs. time Lag (Jang Bogo Vs. McMurdo)</dc:title>
  <dc:creator>Windows User</dc:creator>
  <cp:lastModifiedBy>Fhon</cp:lastModifiedBy>
  <cp:revision>101</cp:revision>
  <dcterms:created xsi:type="dcterms:W3CDTF">2020-03-08T06:51:33Z</dcterms:created>
  <dcterms:modified xsi:type="dcterms:W3CDTF">2020-12-26T05:20:08Z</dcterms:modified>
</cp:coreProperties>
</file>